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5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bookmarkIdSeed="2">
  <p:sldMasterIdLst>
    <p:sldMasterId id="2147483648" r:id="rId1"/>
    <p:sldMasterId id="2147483660" r:id="rId2"/>
  </p:sldMasterIdLst>
  <p:notesMasterIdLst>
    <p:notesMasterId r:id="rId28"/>
  </p:notesMasterIdLst>
  <p:sldIdLst>
    <p:sldId id="258" r:id="rId3"/>
    <p:sldId id="319" r:id="rId4"/>
    <p:sldId id="320" r:id="rId5"/>
    <p:sldId id="352" r:id="rId6"/>
    <p:sldId id="354" r:id="rId7"/>
    <p:sldId id="353" r:id="rId8"/>
    <p:sldId id="360" r:id="rId9"/>
    <p:sldId id="321" r:id="rId10"/>
    <p:sldId id="336" r:id="rId11"/>
    <p:sldId id="337" r:id="rId12"/>
    <p:sldId id="322" r:id="rId13"/>
    <p:sldId id="350" r:id="rId14"/>
    <p:sldId id="342" r:id="rId15"/>
    <p:sldId id="341" r:id="rId16"/>
    <p:sldId id="335" r:id="rId17"/>
    <p:sldId id="323" r:id="rId18"/>
    <p:sldId id="327" r:id="rId19"/>
    <p:sldId id="355" r:id="rId20"/>
    <p:sldId id="343" r:id="rId21"/>
    <p:sldId id="344" r:id="rId22"/>
    <p:sldId id="324" r:id="rId23"/>
    <p:sldId id="328" r:id="rId24"/>
    <p:sldId id="345" r:id="rId25"/>
    <p:sldId id="348" r:id="rId26"/>
    <p:sldId id="361" r:id="rId27"/>
  </p:sldIdLst>
  <p:sldSz cx="12192000" cy="6858000"/>
  <p:notesSz cx="6858000" cy="9144000"/>
  <p:embeddedFontLst>
    <p:embeddedFont>
      <p:font typeface="나눔고딕 ExtraBold" panose="020B0600000101010101" charset="-127"/>
      <p:bold r:id="rId29"/>
    </p:embeddedFont>
    <p:embeddedFont>
      <p:font typeface="나눔손글씨 펜" panose="020B0600000101010101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  <p:embeddedFont>
      <p:font typeface="Cambria Math" panose="02040503050406030204" pitchFamily="18" charset="0"/>
      <p:regular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A3831"/>
    <a:srgbClr val="BEA890"/>
    <a:srgbClr val="1176C8"/>
    <a:srgbClr val="CBB9A5"/>
    <a:srgbClr val="1F7246"/>
    <a:srgbClr val="AD9173"/>
    <a:srgbClr val="FFE60D"/>
    <a:srgbClr val="2B2D39"/>
    <a:srgbClr val="322E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8" autoAdjust="0"/>
    <p:restoredTop sz="75429" autoAdjust="0"/>
  </p:normalViewPr>
  <p:slideViewPr>
    <p:cSldViewPr snapToGrid="0" showGuides="1">
      <p:cViewPr varScale="1">
        <p:scale>
          <a:sx n="68" d="100"/>
          <a:sy n="68" d="100"/>
        </p:scale>
        <p:origin x="1176" y="0"/>
      </p:cViewPr>
      <p:guideLst>
        <p:guide orient="horz" pos="2115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-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2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751748145379638"/>
          <c:y val="7.2787665817731717E-2"/>
          <c:w val="0.54496474736456313"/>
          <c:h val="0.7618356760049510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/>
          </c:spPr>
          <c:dPt>
            <c:idx val="0"/>
            <c:bubble3D val="0"/>
            <c:spPr>
              <a:solidFill>
                <a:srgbClr val="CBB9A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D15-46EA-938E-B25F48445C55}"/>
              </c:ext>
            </c:extLst>
          </c:dPt>
          <c:dPt>
            <c:idx val="1"/>
            <c:bubble3D val="0"/>
            <c:spPr>
              <a:solidFill>
                <a:srgbClr val="FFC000">
                  <a:alpha val="8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D15-46EA-938E-B25F48445C55}"/>
              </c:ext>
            </c:extLst>
          </c:dPt>
          <c:dPt>
            <c:idx val="2"/>
            <c:bubble3D val="0"/>
            <c:spPr>
              <a:solidFill>
                <a:srgbClr val="1176C8">
                  <a:alpha val="6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D15-46EA-938E-B25F48445C55}"/>
              </c:ext>
            </c:extLst>
          </c:dPt>
          <c:dPt>
            <c:idx val="3"/>
            <c:bubble3D val="0"/>
            <c:spPr>
              <a:solidFill>
                <a:schemeClr val="bg1">
                  <a:lumMod val="50000"/>
                  <a:alpha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D15-46EA-938E-B25F48445C55}"/>
              </c:ext>
            </c:extLst>
          </c:dPt>
          <c:dPt>
            <c:idx val="4"/>
            <c:bubble3D val="0"/>
            <c:spPr>
              <a:solidFill>
                <a:schemeClr val="bg1">
                  <a:lumMod val="75000"/>
                  <a:alpha val="20000"/>
                </a:schemeClr>
              </a:solidFill>
              <a:ln w="19050">
                <a:noFill/>
              </a:ln>
              <a:effectLst>
                <a:outerShdw blurRad="50800" dist="50800" dir="5400000" algn="ctr" rotWithShape="0">
                  <a:schemeClr val="bg1">
                    <a:lumMod val="50000"/>
                  </a:scheme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DD15-46EA-938E-B25F48445C55}"/>
              </c:ext>
            </c:extLst>
          </c:dPt>
          <c:dLbls>
            <c:dLbl>
              <c:idx val="0"/>
              <c:layout>
                <c:manualLayout>
                  <c:x val="2.9436348965599164E-2"/>
                  <c:y val="-3.6006830362061031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spAutoFit/>
                  </a:bodyPr>
                  <a:lstStyle/>
                  <a:p>
                    <a:pPr algn="ctr" rtl="0">
                      <a:defRPr lang="ko-KR" altLang="en-US" sz="1400" b="0" i="0" u="none" strike="noStrike" kern="1200" baseline="0"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latin typeface="KoPub돋움체 Medium" panose="02020603020101020101" pitchFamily="18" charset="-127"/>
                        <a:ea typeface="KoPub돋움체 Medium" panose="02020603020101020101" pitchFamily="18" charset="-127"/>
                        <a:cs typeface="+mn-cs"/>
                      </a:defRPr>
                    </a:pPr>
                    <a:fld id="{C2BA5828-281C-4A42-BA85-DE120DA23F4F}" type="VALUE">
                      <a:rPr lang="en-US" altLang="ko-KR"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pPr algn="ctr" rtl="0">
                        <a:defRPr lang="ko-KR" altLang="en-US" sz="1400"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latin typeface="KoPub돋움체 Medium" panose="02020603020101020101" pitchFamily="18" charset="-127"/>
                          <a:ea typeface="KoPub돋움체 Medium" panose="02020603020101020101" pitchFamily="18" charset="-127"/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 rtl="0">
                    <a:defRPr lang="ko-KR" altLang="en-US" sz="1400" b="0" i="0" u="none" strike="noStrike" kern="1200" baseline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D15-46EA-938E-B25F48445C55}"/>
                </c:ext>
              </c:extLst>
            </c:dLbl>
            <c:dLbl>
              <c:idx val="1"/>
              <c:layout>
                <c:manualLayout>
                  <c:x val="5.9465770828172559E-2"/>
                  <c:y val="4.9372897913952989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noAutofit/>
                  </a:bodyPr>
                  <a:lstStyle/>
                  <a:p>
                    <a:pPr algn="ctr" rtl="0">
                      <a:defRPr lang="en-US" altLang="ko-KR" sz="1400" b="0" i="0" u="none" strike="noStrike" kern="1200" baseline="0" dirty="0"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latin typeface="KoPub돋움체 Medium" panose="02020603020101020101" pitchFamily="18" charset="-127"/>
                        <a:ea typeface="KoPub돋움체 Medium" panose="02020603020101020101" pitchFamily="18" charset="-127"/>
                        <a:cs typeface="+mn-cs"/>
                      </a:defRPr>
                    </a:pPr>
                    <a:fld id="{EBAD8733-4294-437B-B4D8-5342192AFCC8}" type="VALUE">
                      <a:rPr lang="en-US" altLang="ko-KR"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pPr algn="ctr" rtl="0">
                        <a:defRPr lang="en-US" altLang="ko-KR" sz="1400" dirty="0"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latin typeface="KoPub돋움체 Medium" panose="02020603020101020101" pitchFamily="18" charset="-127"/>
                          <a:ea typeface="KoPub돋움체 Medium" panose="02020603020101020101" pitchFamily="18" charset="-127"/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ctr" rtl="0">
                    <a:defRPr lang="en-US" altLang="ko-KR" sz="1400" b="0" i="0" u="none" strike="noStrike" kern="1200" baseline="0" dirty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349610243617659"/>
                      <c:h val="0.1368012487768208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D15-46EA-938E-B25F48445C55}"/>
                </c:ext>
              </c:extLst>
            </c:dLbl>
            <c:dLbl>
              <c:idx val="2"/>
              <c:layout>
                <c:manualLayout>
                  <c:x val="-1.1981639559356824E-2"/>
                  <c:y val="-8.1137655376368936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000" b="1" i="0" u="none" strike="noStrike" kern="1200" baseline="0">
                        <a:solidFill>
                          <a:srgbClr val="2B2D39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defRPr>
                    </a:pPr>
                    <a:fld id="{11AAAF8A-91A4-4946-922D-30B5C7006FC1}" type="VALUE">
                      <a:rPr lang="en-US" altLang="ko-KR"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pPr>
                        <a:defRPr sz="2000" b="1">
                          <a:solidFill>
                            <a:srgbClr val="2B2D3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rgbClr val="2B2D39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KoPub돋움체 Bold" panose="02020603020101020101" pitchFamily="18" charset="-127"/>
                      <a:ea typeface="KoPub돋움체 Bold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DD15-46EA-938E-B25F48445C55}"/>
                </c:ext>
              </c:extLst>
            </c:dLbl>
            <c:dLbl>
              <c:idx val="3"/>
              <c:layout>
                <c:manualLayout>
                  <c:x val="-3.5536858452013098E-2"/>
                  <c:y val="5.143832908865862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돋움체 Medium" panose="02020603020101020101" pitchFamily="18" charset="-127"/>
                        <a:ea typeface="KoPub돋움체 Medium" panose="02020603020101020101" pitchFamily="18" charset="-127"/>
                        <a:cs typeface="+mn-cs"/>
                      </a:defRPr>
                    </a:pPr>
                    <a:fld id="{648819AF-D4BB-4B4E-A15D-430EBE4CBB60}" type="VALUE">
                      <a:rPr lang="en-US" altLang="ko-KR"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pPr>
                        <a:defRPr sz="1400">
                          <a:latin typeface="KoPub돋움체 Medium" panose="02020603020101020101" pitchFamily="18" charset="-127"/>
                          <a:ea typeface="KoPub돋움체 Medium" panose="02020603020101020101" pitchFamily="18" charset="-127"/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DD15-46EA-938E-B25F48445C55}"/>
                </c:ext>
              </c:extLst>
            </c:dLbl>
            <c:dLbl>
              <c:idx val="4"/>
              <c:layout>
                <c:manualLayout>
                  <c:x val="-2.2077261724199375E-2"/>
                  <c:y val="-4.115066327092689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noAutofit/>
                  </a:bodyPr>
                  <a:lstStyle/>
                  <a:p>
                    <a:pPr algn="ctr" rtl="0">
                      <a:defRPr lang="en-US" altLang="ko-KR" sz="1400" b="0" i="0" u="none" strike="noStrike" kern="1200" baseline="0"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latin typeface="KoPub돋움체 Medium" panose="02020603020101020101" pitchFamily="18" charset="-127"/>
                        <a:ea typeface="KoPub돋움체 Medium" panose="02020603020101020101" pitchFamily="18" charset="-127"/>
                        <a:cs typeface="+mn-cs"/>
                      </a:defRPr>
                    </a:pPr>
                    <a:fld id="{BF40A8EA-B1F6-4907-8A5A-82473786ABF4}" type="VALUE">
                      <a:rPr lang="en-US" altLang="ko-KR"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pPr algn="ctr" rtl="0">
                        <a:defRPr lang="en-US" altLang="ko-KR" sz="1400"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latin typeface="KoPub돋움체 Medium" panose="02020603020101020101" pitchFamily="18" charset="-127"/>
                          <a:ea typeface="KoPub돋움체 Medium" panose="02020603020101020101" pitchFamily="18" charset="-127"/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ctr" rtl="0">
                    <a:defRPr lang="en-US" altLang="ko-KR" sz="1400" b="0" i="0" u="none" strike="noStrike" kern="1200" baseline="0"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6855989326426221"/>
                      <c:h val="0.10135942998230846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DD15-46EA-938E-B25F48445C5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데이터1</c:v>
                </c:pt>
                <c:pt idx="1">
                  <c:v>데이터2</c:v>
                </c:pt>
                <c:pt idx="2">
                  <c:v>데이터3</c:v>
                </c:pt>
                <c:pt idx="3">
                  <c:v>데이터4</c:v>
                </c:pt>
                <c:pt idx="4">
                  <c:v>데이터5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3.9</c:v>
                </c:pt>
                <c:pt idx="1">
                  <c:v>27.6</c:v>
                </c:pt>
                <c:pt idx="2">
                  <c:v>51.6</c:v>
                </c:pt>
                <c:pt idx="3">
                  <c:v>15.4</c:v>
                </c:pt>
                <c:pt idx="4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D15-46EA-938E-B25F48445C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Feature</a:t>
            </a:r>
            <a:r>
              <a:rPr lang="en-US" altLang="ko-KR" baseline="0" dirty="0"/>
              <a:t> Importance TOP7</a:t>
            </a:r>
            <a:endParaRPr lang="en-US" alt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v1</c:v>
                </c:pt>
                <c:pt idx="1">
                  <c:v>v2</c:v>
                </c:pt>
                <c:pt idx="2">
                  <c:v>v3</c:v>
                </c:pt>
                <c:pt idx="3">
                  <c:v>v4</c:v>
                </c:pt>
                <c:pt idx="4">
                  <c:v>v5</c:v>
                </c:pt>
                <c:pt idx="5">
                  <c:v>v6</c:v>
                </c:pt>
                <c:pt idx="6">
                  <c:v>v7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0.09</c:v>
                </c:pt>
                <c:pt idx="1">
                  <c:v>0.08</c:v>
                </c:pt>
                <c:pt idx="2">
                  <c:v>7.0000000000000007E-2</c:v>
                </c:pt>
                <c:pt idx="3">
                  <c:v>0.06</c:v>
                </c:pt>
                <c:pt idx="4">
                  <c:v>0.05</c:v>
                </c:pt>
                <c:pt idx="5">
                  <c:v>0.04</c:v>
                </c:pt>
                <c:pt idx="6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36-41DC-8602-DD6330570A2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-25"/>
        <c:axId val="705001392"/>
        <c:axId val="705007296"/>
      </c:barChart>
      <c:catAx>
        <c:axId val="705001392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05007296"/>
        <c:crosses val="autoZero"/>
        <c:auto val="1"/>
        <c:lblAlgn val="ctr"/>
        <c:lblOffset val="100"/>
        <c:noMultiLvlLbl val="0"/>
      </c:catAx>
      <c:valAx>
        <c:axId val="705007296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705001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751748145379638"/>
          <c:y val="7.2787665817731717E-2"/>
          <c:w val="0.54496474736456313"/>
          <c:h val="0.7618356760049510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/>
          </c:spPr>
          <c:dPt>
            <c:idx val="0"/>
            <c:bubble3D val="0"/>
            <c:spPr>
              <a:solidFill>
                <a:srgbClr val="CBB9A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9B3-4CAB-9F59-2E03A2009C0F}"/>
              </c:ext>
            </c:extLst>
          </c:dPt>
          <c:dPt>
            <c:idx val="1"/>
            <c:bubble3D val="0"/>
            <c:spPr>
              <a:solidFill>
                <a:srgbClr val="FFC000">
                  <a:alpha val="8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9B3-4CAB-9F59-2E03A2009C0F}"/>
              </c:ext>
            </c:extLst>
          </c:dPt>
          <c:dPt>
            <c:idx val="2"/>
            <c:bubble3D val="0"/>
            <c:spPr>
              <a:solidFill>
                <a:srgbClr val="1176C8">
                  <a:alpha val="60000"/>
                </a:srgb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9B3-4CAB-9F59-2E03A2009C0F}"/>
              </c:ext>
            </c:extLst>
          </c:dPt>
          <c:dPt>
            <c:idx val="3"/>
            <c:bubble3D val="0"/>
            <c:spPr>
              <a:solidFill>
                <a:schemeClr val="tx2">
                  <a:lumMod val="50000"/>
                  <a:alpha val="4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9B3-4CAB-9F59-2E03A2009C0F}"/>
              </c:ext>
            </c:extLst>
          </c:dPt>
          <c:dLbls>
            <c:dLbl>
              <c:idx val="0"/>
              <c:layout>
                <c:manualLayout>
                  <c:x val="4.1182126778787152E-2"/>
                  <c:y val="3.441523034979896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spAutoFit/>
                  </a:bodyPr>
                  <a:lstStyle/>
                  <a:p>
                    <a:pPr algn="ctr" rtl="0">
                      <a:defRPr lang="ko-KR" altLang="en-US" sz="1400" b="0" i="0" u="none" strike="noStrike" kern="1200" baseline="0">
                        <a:solidFill>
                          <a:schemeClr val="bg1"/>
                        </a:solidFill>
                        <a:latin typeface="KoPub돋움체 Medium" panose="02020603020101020101" pitchFamily="18" charset="-127"/>
                        <a:ea typeface="KoPub돋움체 Medium" panose="02020603020101020101" pitchFamily="18" charset="-127"/>
                        <a:cs typeface="+mn-cs"/>
                      </a:defRPr>
                    </a:pPr>
                    <a:fld id="{674DDBA6-5513-4D69-B35F-F67EB0071C03}" type="VALUE">
                      <a:rPr lang="en-US" altLang="ko-KR"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pPr algn="ctr" rtl="0">
                        <a:defRPr lang="ko-KR" altLang="en-US" sz="1400">
                          <a:solidFill>
                            <a:schemeClr val="bg1"/>
                          </a:solidFill>
                          <a:latin typeface="KoPub돋움체 Medium" panose="02020603020101020101" pitchFamily="18" charset="-127"/>
                          <a:ea typeface="KoPub돋움체 Medium" panose="02020603020101020101" pitchFamily="18" charset="-127"/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 rtl="0">
                    <a:defRPr lang="ko-KR" altLang="en-US" sz="1400" b="0" i="0" u="none" strike="noStrike" kern="1200" baseline="0">
                      <a:solidFill>
                        <a:schemeClr val="bg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49B3-4CAB-9F59-2E03A2009C0F}"/>
                </c:ext>
              </c:extLst>
            </c:dLbl>
            <c:dLbl>
              <c:idx val="1"/>
              <c:layout>
                <c:manualLayout>
                  <c:x val="7.3680994588608793E-4"/>
                  <c:y val="-1.5180675569520817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noAutofit/>
                  </a:bodyPr>
                  <a:lstStyle/>
                  <a:p>
                    <a:pPr algn="ctr" rtl="0">
                      <a:defRPr lang="en-US" altLang="ko-KR" sz="2400" b="1" i="0" u="none" strike="noStrike" kern="1200" baseline="0">
                        <a:solidFill>
                          <a:srgbClr val="2B2D39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defRPr>
                    </a:pPr>
                    <a:fld id="{8185DC1A-8273-4F08-A646-1E8479CF461B}" type="VALUE">
                      <a:rPr lang="en-US" altLang="ko-KR"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pPr algn="ctr" rtl="0">
                        <a:defRPr lang="en-US" altLang="ko-KR" sz="2400" b="1">
                          <a:solidFill>
                            <a:srgbClr val="2B2D3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ctr" rtl="0">
                    <a:defRPr lang="en-US" altLang="ko-KR" sz="2400" b="1" i="0" u="none" strike="noStrike" kern="1200" baseline="0">
                      <a:solidFill>
                        <a:srgbClr val="2B2D39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KoPub돋움체 Bold" panose="02020603020101020101" pitchFamily="18" charset="-127"/>
                      <a:ea typeface="KoPub돋움체 Bold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349610243617659"/>
                      <c:h val="0.1368012487768208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9B3-4CAB-9F59-2E03A2009C0F}"/>
                </c:ext>
              </c:extLst>
            </c:dLbl>
            <c:dLbl>
              <c:idx val="2"/>
              <c:layout>
                <c:manualLayout>
                  <c:x val="-1.1981639559356824E-2"/>
                  <c:y val="-8.1137655376368936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000" b="1" i="0" u="none" strike="noStrike" kern="1200" baseline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KoPub돋움체 Bold" panose="02020603020101020101" pitchFamily="18" charset="-127"/>
                        <a:ea typeface="KoPub돋움체 Bold" panose="02020603020101020101" pitchFamily="18" charset="-127"/>
                        <a:cs typeface="+mn-cs"/>
                      </a:defRPr>
                    </a:pPr>
                    <a:fld id="{C2986D10-37DE-462A-A2C2-3ABD50044220}" type="VALUE">
                      <a:rPr lang="en-US" altLang="ko-KR"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pPr>
                        <a:defRPr sz="20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KoPub돋움체 Bold" panose="02020603020101020101" pitchFamily="18" charset="-127"/>
                          <a:ea typeface="KoPub돋움체 Bold" panose="02020603020101020101" pitchFamily="18" charset="-127"/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KoPub돋움체 Bold" panose="02020603020101020101" pitchFamily="18" charset="-127"/>
                      <a:ea typeface="KoPub돋움체 Bold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9B3-4CAB-9F59-2E03A2009C0F}"/>
                </c:ext>
              </c:extLst>
            </c:dLbl>
            <c:dLbl>
              <c:idx val="3"/>
              <c:layout>
                <c:manualLayout>
                  <c:x val="-2.9934830855881295E-4"/>
                  <c:y val="1.1012430109514347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0" i="0" u="none" strike="noStrike" kern="1200" baseline="0">
                        <a:solidFill>
                          <a:schemeClr val="bg1"/>
                        </a:solidFill>
                        <a:latin typeface="KoPub돋움체 Medium" panose="02020603020101020101" pitchFamily="18" charset="-127"/>
                        <a:ea typeface="KoPub돋움체 Medium" panose="02020603020101020101" pitchFamily="18" charset="-127"/>
                        <a:cs typeface="+mn-cs"/>
                      </a:defRPr>
                    </a:pPr>
                    <a:fld id="{9D6C26AA-8A96-4625-B43A-428BE1EF51B9}" type="VALUE">
                      <a:rPr lang="en-US" altLang="ko-KR">
                        <a:latin typeface="맑은 고딕" panose="020B0503020000020004" pitchFamily="50" charset="-127"/>
                        <a:ea typeface="맑은 고딕" panose="020B0503020000020004" pitchFamily="50" charset="-127"/>
                      </a:rPr>
                      <a:pPr>
                        <a:defRPr sz="1400">
                          <a:solidFill>
                            <a:schemeClr val="bg1"/>
                          </a:solidFill>
                          <a:latin typeface="KoPub돋움체 Medium" panose="02020603020101020101" pitchFamily="18" charset="-127"/>
                          <a:ea typeface="KoPub돋움체 Medium" panose="02020603020101020101" pitchFamily="18" charset="-127"/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KoPub돋움체 Medium" panose="02020603020101020101" pitchFamily="18" charset="-127"/>
                      <a:ea typeface="KoPub돋움체 Medium" panose="02020603020101020101" pitchFamily="18" charset="-127"/>
                      <a:cs typeface="+mn-cs"/>
                    </a:defRPr>
                  </a:pPr>
                  <a:endParaRPr lang="ko-KR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9B3-4CAB-9F59-2E03A2009C0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데이터1</c:v>
                </c:pt>
                <c:pt idx="1">
                  <c:v>데이터2</c:v>
                </c:pt>
                <c:pt idx="2">
                  <c:v>데이터3</c:v>
                </c:pt>
                <c:pt idx="3">
                  <c:v>데이터4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30.7</c:v>
                </c:pt>
                <c:pt idx="1">
                  <c:v>37.6</c:v>
                </c:pt>
                <c:pt idx="2">
                  <c:v>24.8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9B3-4CAB-9F59-2E03A2009C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jp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676FB1-0FBB-45B9-9703-28ECC71DC20E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15FE2-3175-487D-B327-409CFD429F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376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상품 가격 (브랜드+ 소분류 별 평균가격)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상품 매출 (브랜드 + 소분류 별 평균 가격) * (브랜드 + 소분류 별 총 판매량)</a:t>
            </a:r>
          </a:p>
          <a:p>
            <a:pPr lvl="0"/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</a:t>
            </a:r>
          </a:p>
          <a:p>
            <a:pPr lvl="0"/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Custom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성별, 연령대</a:t>
            </a:r>
          </a:p>
          <a:p>
            <a:pPr lvl="0"/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Session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접속 지역, 접속 기계, 접속 날짜 </a:t>
            </a:r>
          </a:p>
          <a:p>
            <a:pPr lvl="0"/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대분류, 중분류, 소분류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074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요즘 뜨고있는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ott서비스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그중에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핫 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넷플릭스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ㅋㅋㅋ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성장세보여주고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주요 고객층 보여주고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우리의 타겟과 주 고객층이 비슷함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ㅋㅋㅋ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넷플릭스와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M&amp;A 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넷플릭스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자체제작 컨텐츠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넷플릭스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메뉴를 만들어</a:t>
            </a:r>
          </a:p>
          <a:p>
            <a:endParaRPr lang="en-US" altLang="ko-KR" dirty="0"/>
          </a:p>
          <a:p>
            <a:r>
              <a:rPr lang="ko-KR" altLang="en-US" dirty="0" err="1"/>
              <a:t>넷플릭스</a:t>
            </a:r>
            <a:r>
              <a:rPr lang="ko-KR" altLang="en-US" dirty="0"/>
              <a:t> 오리지날 컨텐츠에 </a:t>
            </a:r>
            <a:r>
              <a:rPr lang="en-US" altLang="ko-KR" dirty="0"/>
              <a:t>PPL</a:t>
            </a:r>
            <a:r>
              <a:rPr lang="ko-KR" altLang="en-US" dirty="0"/>
              <a:t>로 등장하는 상품들을 </a:t>
            </a:r>
            <a:r>
              <a:rPr lang="ko-KR" altLang="en-US" dirty="0" err="1"/>
              <a:t>롯데멤버스를</a:t>
            </a:r>
            <a:r>
              <a:rPr lang="ko-KR" altLang="en-US" dirty="0"/>
              <a:t> 통해 구매할 수 있도록 하는 서비스</a:t>
            </a:r>
            <a:endParaRPr lang="en-US" altLang="ko-KR" dirty="0"/>
          </a:p>
          <a:p>
            <a:r>
              <a:rPr lang="ko-KR" altLang="en-US" dirty="0"/>
              <a:t>온라인 선호지수가 높은 상품에 하이라이트를 부여 하고</a:t>
            </a:r>
            <a:r>
              <a:rPr lang="en-US" altLang="ko-KR" dirty="0"/>
              <a:t>, </a:t>
            </a:r>
            <a:r>
              <a:rPr lang="ko-KR" altLang="en-US" dirty="0" err="1"/>
              <a:t>넷플릭스에서</a:t>
            </a:r>
            <a:r>
              <a:rPr lang="ko-KR" altLang="en-US" dirty="0"/>
              <a:t> 웹드라마</a:t>
            </a:r>
            <a:r>
              <a:rPr lang="en-US" altLang="ko-KR" dirty="0"/>
              <a:t>,TV</a:t>
            </a:r>
            <a:r>
              <a:rPr lang="ko-KR" altLang="en-US" dirty="0"/>
              <a:t>드라마로 범위를 확장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드라마 </a:t>
            </a:r>
            <a:r>
              <a:rPr lang="en-US" altLang="ko-KR" dirty="0"/>
              <a:t>PPL</a:t>
            </a:r>
            <a:r>
              <a:rPr lang="ko-KR" altLang="en-US" dirty="0"/>
              <a:t>이 </a:t>
            </a:r>
            <a:r>
              <a:rPr lang="ko-KR" altLang="en-US" dirty="0" err="1"/>
              <a:t>럭셔리</a:t>
            </a:r>
            <a:r>
              <a:rPr lang="ko-KR" altLang="en-US" dirty="0"/>
              <a:t> 브랜드 소비에 영향을 미친다</a:t>
            </a:r>
            <a:endParaRPr lang="en-US" altLang="ko-KR" dirty="0"/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실시간 방송이 힘을 잃어가는 이 시점에서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언젠가는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VOD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위주의 시장으로 갈 수밖에 없습니다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dirty="0" err="1"/>
              <a:t>넷플릭스와</a:t>
            </a:r>
            <a:r>
              <a:rPr lang="ko-KR" altLang="en-US" dirty="0"/>
              <a:t> </a:t>
            </a:r>
            <a:r>
              <a:rPr lang="ko-KR" altLang="en-US" dirty="0" err="1"/>
              <a:t>롯데맴버스간의</a:t>
            </a:r>
            <a:r>
              <a:rPr lang="ko-KR" altLang="en-US" dirty="0"/>
              <a:t> 파트너쉽 체결</a:t>
            </a:r>
          </a:p>
          <a:p>
            <a:endParaRPr lang="ko-KR" altLang="en-US" dirty="0"/>
          </a:p>
          <a:p>
            <a:r>
              <a:rPr lang="ko-KR" altLang="en-US" dirty="0" err="1"/>
              <a:t>넷플릭스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뚜렷한 성장세</a:t>
            </a:r>
            <a:r>
              <a:rPr lang="en-US" altLang="ko-KR" dirty="0"/>
              <a:t>, </a:t>
            </a:r>
            <a:r>
              <a:rPr lang="ko-KR" altLang="en-US" dirty="0"/>
              <a:t>롯데 온라인 계열사와 유사한 고객층을 확보</a:t>
            </a:r>
          </a:p>
          <a:p>
            <a:endParaRPr lang="ko-KR" altLang="en-US" dirty="0"/>
          </a:p>
          <a:p>
            <a:r>
              <a:rPr lang="ko-KR" altLang="en-US" dirty="0"/>
              <a:t>드라마 </a:t>
            </a:r>
            <a:r>
              <a:rPr lang="en-US" altLang="ko-KR" dirty="0"/>
              <a:t>PPL</a:t>
            </a:r>
            <a:r>
              <a:rPr lang="ko-KR" altLang="en-US" dirty="0"/>
              <a:t>지수가 예측모형에서 가장 중요한 변수로 작용</a:t>
            </a:r>
          </a:p>
          <a:p>
            <a:endParaRPr lang="ko-KR" altLang="en-US" dirty="0"/>
          </a:p>
          <a:p>
            <a:r>
              <a:rPr lang="ko-KR" altLang="en-US" dirty="0" err="1"/>
              <a:t>넷플릭스</a:t>
            </a:r>
            <a:r>
              <a:rPr lang="ko-KR" altLang="en-US" dirty="0"/>
              <a:t> 오리지날 컨텐츠에서 </a:t>
            </a:r>
            <a:r>
              <a:rPr lang="en-US" altLang="ko-KR" dirty="0"/>
              <a:t>PPL</a:t>
            </a:r>
            <a:r>
              <a:rPr lang="ko-KR" altLang="en-US" dirty="0"/>
              <a:t>로 등장하는 상품들을 롯데 맴버스를 통해 구매할 수 있도록 하는 서비스 제공</a:t>
            </a:r>
          </a:p>
          <a:p>
            <a:endParaRPr lang="ko-KR" altLang="en-US" dirty="0"/>
          </a:p>
          <a:p>
            <a:r>
              <a:rPr lang="ko-KR" altLang="en-US" dirty="0"/>
              <a:t>온라인선호지수가 높은 상품에 하이라이트를 부여 상품구매를 유도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296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PD_BRA_NM</a:t>
            </a:r>
          </a:p>
          <a:p>
            <a:pPr rtl="0" eaLnBrk="1" fontAlgn="ctr" latinLnBrk="1" hangingPunct="1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잘 못 입력된 브랜드 명 변경</a:t>
            </a:r>
          </a:p>
          <a:p>
            <a:pPr rtl="0" eaLnBrk="1" fontAlgn="ctr" latinLnBrk="1" hangingPunct="1"/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MADE IN ITALY’ -&gt; ‘V73’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1907517, 1924113 –&gt; ‘CC collect’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PD_BUY_AM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‘,’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제거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-&gt; Integer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1,440 -&gt; 1440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1,387 -&gt; 1387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PD_BUY_CT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‘,’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제거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 -&gt; Integer</a:t>
            </a:r>
          </a:p>
          <a:p>
            <a:pPr rtl="0" eaLnBrk="1" fontAlgn="ctr" latinLnBrk="1" hangingPunct="1"/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90,000 -&gt; 90000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590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714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ko-K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최신성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최근에 많이 팔린 제품이라는 뜻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 &amp; 판매 건수 최근 (현재 시점과 가깝게 팔린 상품일수록 가중치)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시점을 기준으로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최신성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가중치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단위 기간 T-1부터 T-6까지의 이용 횟수가 (2, 0, 3, 2, 3, 5)이던 것이 위의 0.1씩 감소하는 선형 가중치를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최신성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가중치로 적용하는 경우 (2*1, 0*0.9, 3*0.8, 2*0.7, 3*0.6, 0, 5*0.5) 이 될 수 있다.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0"/>
            <a:r>
              <a:rPr lang="ko-KR" altLang="ko-K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관심도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(세션 시간 + 열람 페이지 수)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해당 검색결과 정보를 열람하는데 소요되는 평균 시간정보를 기준으로 평가 점수를 설정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평균 소요시간이 5분일 때 5분을 기준으로 1분 단위로 선호도 평가 점수를 설정.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즉, 4분 30초부터 5분 30초까지의 열람시간이 소요된 경우에 0점의 점수를 부여할 수 있으며, 3분30초부터 4분 30초까지의 열람시간이 소요된 경우에는 -1점, 5분 30초부터 6분 30초까지의 열람시간이 소요된 경우에는 +1점을 부여할 수 있다.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0"/>
            <a:r>
              <a:rPr lang="ko-KR" altLang="ko-K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(구매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전환률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판매량 &amp; 검색 키워드(검색어에서 카테고리가 들어간 경우를 기반으로 계산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591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ko-KR" altLang="ko-K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최신성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최근에 많이 팔린 제품이라는 뜻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날짜 &amp; 판매 건수 최근 (현재 시점과 가깝게 팔린 상품일수록 가중치)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시점을 기준으로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최신성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가중치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단위 기간 T-1부터 T-6까지의 이용 횟수가 (2, 0, 3, 2, 3, 5)이던 것이 위의 0.1씩 감소하는 선형 가중치를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최신성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가중치로 적용하는 경우 (2*1, 0*0.9, 3*0.8, 2*0.7, 3*0.6, 0, 5*0.5) 이 될 수 있다.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0"/>
            <a:r>
              <a:rPr lang="ko-KR" altLang="ko-K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관심도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(세션 시간 + 열람 페이지 수)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해당 검색결과 정보를 열람하는데 소요되는 평균 시간정보를 기준으로 평가 점수를 설정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평균 소요시간이 5분일 때 5분을 기준으로 1분 단위로 선호도 평가 점수를 설정.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즉, 4분 30초부터 5분 30초까지의 열람시간이 소요된 경우에 0점의 점수를 부여할 수 있으며, 3분30초부터 4분 30초까지의 열람시간이 소요된 경우에는 -1점, 5분 30초부터 6분 30초까지의 열람시간이 소요된 경우에는 +1점을 부여할 수 있다.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0"/>
            <a:r>
              <a:rPr lang="ko-KR" altLang="ko-K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인기도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(구매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전환률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판매량 &amp; 검색 키워드(검색어에서 카테고리가 들어간 경우를 기반으로 계산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125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기간</a:t>
            </a:r>
            <a:r>
              <a:rPr lang="en-US" altLang="ko-KR" dirty="0"/>
              <a:t>: 2018 4</a:t>
            </a:r>
            <a:r>
              <a:rPr lang="ko-KR" altLang="en-US" dirty="0"/>
              <a:t>월 </a:t>
            </a:r>
            <a:r>
              <a:rPr lang="en-US" altLang="ko-KR" dirty="0"/>
              <a:t>~ 9</a:t>
            </a:r>
            <a:r>
              <a:rPr lang="ko-KR" altLang="en-US" dirty="0"/>
              <a:t>월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대상 </a:t>
            </a:r>
            <a:r>
              <a:rPr lang="en-US" altLang="ko-KR" dirty="0"/>
              <a:t>: </a:t>
            </a:r>
            <a:r>
              <a:rPr lang="ko-KR" altLang="en-US" dirty="0"/>
              <a:t>평균 시청률 이 상위 </a:t>
            </a:r>
            <a:r>
              <a:rPr lang="en-US" altLang="ko-KR" dirty="0"/>
              <a:t>50%</a:t>
            </a:r>
            <a:r>
              <a:rPr lang="ko-KR" altLang="en-US" dirty="0"/>
              <a:t>에 해당하는 </a:t>
            </a:r>
            <a:r>
              <a:rPr lang="en-US" altLang="ko-KR" dirty="0"/>
              <a:t>30</a:t>
            </a:r>
            <a:r>
              <a:rPr lang="ko-KR" altLang="en-US" dirty="0"/>
              <a:t>개 드라마</a:t>
            </a:r>
            <a:r>
              <a:rPr lang="en-US" altLang="ko-KR" dirty="0"/>
              <a:t>(</a:t>
            </a:r>
            <a:r>
              <a:rPr lang="ko-KR" altLang="en-US" dirty="0"/>
              <a:t>사극 제외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유형 </a:t>
            </a:r>
            <a:r>
              <a:rPr lang="en-US" altLang="ko-KR" dirty="0"/>
              <a:t>: </a:t>
            </a:r>
            <a:r>
              <a:rPr lang="ko-KR" altLang="en-US" dirty="0"/>
              <a:t>드라마마다 </a:t>
            </a:r>
            <a:r>
              <a:rPr lang="en-US" altLang="ko-KR" dirty="0"/>
              <a:t>PPL</a:t>
            </a:r>
            <a:r>
              <a:rPr lang="ko-KR" altLang="en-US" dirty="0"/>
              <a:t>로 등장한 상품 </a:t>
            </a:r>
            <a:r>
              <a:rPr lang="en-US" altLang="ko-KR" dirty="0"/>
              <a:t>(</a:t>
            </a:r>
            <a:r>
              <a:rPr lang="ko-KR" altLang="en-US" dirty="0"/>
              <a:t>최대 </a:t>
            </a:r>
            <a:r>
              <a:rPr lang="en-US" altLang="ko-KR" dirty="0"/>
              <a:t>300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r>
              <a:rPr lang="ko-KR" altLang="en-US" dirty="0"/>
              <a:t>을 브랜드 </a:t>
            </a:r>
            <a:r>
              <a:rPr lang="en-US" altLang="ko-KR" dirty="0"/>
              <a:t>/ </a:t>
            </a:r>
            <a:r>
              <a:rPr lang="ko-KR" altLang="en-US" dirty="0"/>
              <a:t>상품 분류별로 </a:t>
            </a:r>
            <a:r>
              <a:rPr lang="en-US" altLang="ko-KR" dirty="0"/>
              <a:t>count</a:t>
            </a:r>
          </a:p>
          <a:p>
            <a:endParaRPr lang="en-US" altLang="ko-KR" dirty="0"/>
          </a:p>
          <a:p>
            <a:r>
              <a:rPr lang="en-US" altLang="ko-KR" dirty="0"/>
              <a:t>4. </a:t>
            </a:r>
            <a:r>
              <a:rPr lang="ko-KR" altLang="en-US" dirty="0"/>
              <a:t>계산 방법 </a:t>
            </a:r>
            <a:r>
              <a:rPr lang="en-US" altLang="ko-KR" dirty="0"/>
              <a:t>: </a:t>
            </a:r>
            <a:r>
              <a:rPr lang="ko-KR" altLang="en-US" dirty="0"/>
              <a:t>드라마 별 </a:t>
            </a:r>
            <a:r>
              <a:rPr lang="en-US" altLang="ko-KR" dirty="0"/>
              <a:t>(</a:t>
            </a:r>
            <a:r>
              <a:rPr lang="ko-KR" altLang="en-US" dirty="0"/>
              <a:t>드라마 시청률</a:t>
            </a:r>
            <a:r>
              <a:rPr lang="en-US" altLang="ko-KR" dirty="0"/>
              <a:t>)*(</a:t>
            </a:r>
            <a:r>
              <a:rPr lang="ko-KR" altLang="en-US" dirty="0"/>
              <a:t>브랜드 </a:t>
            </a:r>
            <a:r>
              <a:rPr lang="en-US" altLang="ko-KR" dirty="0"/>
              <a:t>/ </a:t>
            </a:r>
            <a:r>
              <a:rPr lang="ko-KR" altLang="en-US" dirty="0"/>
              <a:t>상품 분류 등장 수</a:t>
            </a:r>
            <a:r>
              <a:rPr lang="en-US" altLang="ko-KR" dirty="0"/>
              <a:t>)</a:t>
            </a:r>
            <a:r>
              <a:rPr lang="ko-KR" altLang="en-US" dirty="0"/>
              <a:t>를 계산 후 합산</a:t>
            </a:r>
          </a:p>
          <a:p>
            <a:r>
              <a:rPr lang="ko-KR" altLang="en-US" dirty="0"/>
              <a:t>합산한 점수를 </a:t>
            </a:r>
            <a:r>
              <a:rPr lang="en-US" altLang="ko-KR" dirty="0" err="1"/>
              <a:t>min_max</a:t>
            </a:r>
            <a:r>
              <a:rPr lang="ko-KR" altLang="en-US" dirty="0" err="1"/>
              <a:t>표준화하여</a:t>
            </a:r>
            <a:r>
              <a:rPr lang="ko-KR" altLang="en-US" dirty="0"/>
              <a:t> 변수로 사용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8831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ko-KR" altLang="en-US" dirty="0"/>
              <a:t>변수 중요도를 파악하기 위해</a:t>
            </a:r>
            <a:endParaRPr lang="en-US" altLang="ko-KR" dirty="0"/>
          </a:p>
          <a:p>
            <a:pPr algn="just"/>
            <a:r>
              <a:rPr lang="en-US" altLang="ko-KR" dirty="0"/>
              <a:t>Decision</a:t>
            </a:r>
            <a:r>
              <a:rPr lang="ko-KR" altLang="en-US" dirty="0"/>
              <a:t> </a:t>
            </a:r>
            <a:r>
              <a:rPr lang="en-US" altLang="ko-KR" dirty="0"/>
              <a:t>Tree</a:t>
            </a:r>
            <a:r>
              <a:rPr lang="ko-KR" altLang="en-US" dirty="0"/>
              <a:t> 기반의 분석모형 사용</a:t>
            </a:r>
          </a:p>
          <a:p>
            <a:pPr algn="just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113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6907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드라마 </a:t>
            </a:r>
            <a:r>
              <a:rPr lang="en-US" altLang="ko-KR" dirty="0"/>
              <a:t>PPL</a:t>
            </a:r>
            <a:r>
              <a:rPr lang="ko-KR" altLang="en-US" dirty="0"/>
              <a:t>이 </a:t>
            </a:r>
            <a:r>
              <a:rPr lang="ko-KR" altLang="en-US" dirty="0" err="1"/>
              <a:t>럭셔리</a:t>
            </a:r>
            <a:r>
              <a:rPr lang="ko-KR" altLang="en-US" dirty="0"/>
              <a:t> 브랜드 소비에 영향을 미친다</a:t>
            </a:r>
            <a:endParaRPr lang="en-US" altLang="ko-KR" dirty="0"/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실시간 방송이 힘을 잃어가는 이 시점에서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언젠가는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VOD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위주의 시장으로 갈 수밖에 없습니다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dirty="0" err="1"/>
              <a:t>넷플릭스와</a:t>
            </a:r>
            <a:r>
              <a:rPr lang="ko-KR" altLang="en-US" dirty="0"/>
              <a:t> </a:t>
            </a:r>
            <a:r>
              <a:rPr lang="ko-KR" altLang="en-US" dirty="0" err="1"/>
              <a:t>롯데맴버스간의</a:t>
            </a:r>
            <a:r>
              <a:rPr lang="ko-KR" altLang="en-US" dirty="0"/>
              <a:t> 파트너쉽 체결</a:t>
            </a:r>
          </a:p>
          <a:p>
            <a:endParaRPr lang="ko-KR" altLang="en-US" dirty="0"/>
          </a:p>
          <a:p>
            <a:r>
              <a:rPr lang="ko-KR" altLang="en-US" dirty="0" err="1"/>
              <a:t>넷플릭스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뚜렷한 성장세</a:t>
            </a:r>
            <a:r>
              <a:rPr lang="en-US" altLang="ko-KR" dirty="0"/>
              <a:t>, </a:t>
            </a:r>
            <a:r>
              <a:rPr lang="ko-KR" altLang="en-US" dirty="0"/>
              <a:t>롯데 온라인 계열사와 유사한 고객층을 확보</a:t>
            </a:r>
          </a:p>
          <a:p>
            <a:endParaRPr lang="ko-KR" altLang="en-US" dirty="0"/>
          </a:p>
          <a:p>
            <a:r>
              <a:rPr lang="ko-KR" altLang="en-US" dirty="0"/>
              <a:t>드라마 </a:t>
            </a:r>
            <a:r>
              <a:rPr lang="en-US" altLang="ko-KR" dirty="0"/>
              <a:t>PPL</a:t>
            </a:r>
            <a:r>
              <a:rPr lang="ko-KR" altLang="en-US" dirty="0"/>
              <a:t>지수가 예측모형에서 가장 중요한 변수로 작용</a:t>
            </a:r>
          </a:p>
          <a:p>
            <a:endParaRPr lang="ko-KR" altLang="en-US" dirty="0"/>
          </a:p>
          <a:p>
            <a:r>
              <a:rPr lang="ko-KR" altLang="en-US" dirty="0" err="1"/>
              <a:t>넷플릭스</a:t>
            </a:r>
            <a:r>
              <a:rPr lang="ko-KR" altLang="en-US" dirty="0"/>
              <a:t> 오리지날 컨텐츠에서 </a:t>
            </a:r>
            <a:r>
              <a:rPr lang="en-US" altLang="ko-KR" dirty="0"/>
              <a:t>PPL</a:t>
            </a:r>
            <a:r>
              <a:rPr lang="ko-KR" altLang="en-US" dirty="0"/>
              <a:t>로 등장하는 상품들을 롯데 맴버스를 통해 구매할 수 있도록 하는 서비스 제공</a:t>
            </a:r>
          </a:p>
          <a:p>
            <a:endParaRPr lang="ko-KR" altLang="en-US" dirty="0"/>
          </a:p>
          <a:p>
            <a:r>
              <a:rPr lang="ko-KR" altLang="en-US" dirty="0"/>
              <a:t>온라인선호지수가 높은 상품에 하이라이트를 부여 상품구매를 유도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15FE2-3175-487D-B327-409CFD429F3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471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A426C-1D18-4E50-9A08-5ED46B883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555B98-7C91-47FF-A886-EB5C5A449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4D524E-ABA8-4541-8A2E-99957741D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946070-DE00-4F0B-B9B5-ABF893BF8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EAD4FA-C7AA-4335-B2D2-9AD095C46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3070813-900D-4F59-ACE7-FA12AA7B106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076BF6A-447C-4012-B11D-D5EA32AA3E3C}"/>
              </a:ext>
            </a:extLst>
          </p:cNvPr>
          <p:cNvSpPr/>
          <p:nvPr userDrawn="1"/>
        </p:nvSpPr>
        <p:spPr>
          <a:xfrm>
            <a:off x="203199" y="673206"/>
            <a:ext cx="11772902" cy="60323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FFAE50-9F0F-48EA-A956-3CF46DBFCFE1}"/>
              </a:ext>
            </a:extLst>
          </p:cNvPr>
          <p:cNvSpPr/>
          <p:nvPr userDrawn="1"/>
        </p:nvSpPr>
        <p:spPr>
          <a:xfrm flipH="1">
            <a:off x="203197" y="1"/>
            <a:ext cx="11772903" cy="876299"/>
          </a:xfrm>
          <a:prstGeom prst="rect">
            <a:avLst/>
          </a:prstGeom>
          <a:solidFill>
            <a:srgbClr val="2B2D3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6AF43C0-ECB2-4ADA-9D71-06044735C6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78935" y="174262"/>
            <a:ext cx="1187244" cy="4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581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FA4244-AA73-4B4D-8CB8-F0AD5230E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96E327-F1CD-4919-A80E-FB41AA842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DA0971-A62A-4F6E-8D1D-D56AE59A4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1BCACA-0849-48A3-9C7D-D9DB95E59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4C8F6B-9745-4A2F-A8A0-97B9C2F7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881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F793FF-DA0F-4422-AD95-F24DB3CCBA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A30B496-4129-4516-927A-A57834E997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3484AC-5214-4F31-8EFE-33FF8116E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190E4A-0AB7-4AF2-BB1A-16A047D08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C3C5E6-45B6-4A0D-B0CB-D0CDAA2A6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81304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647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157137" y="6382735"/>
            <a:ext cx="2743200" cy="365125"/>
          </a:xfrm>
        </p:spPr>
        <p:txBody>
          <a:bodyPr/>
          <a:lstStyle>
            <a:lvl1pPr>
              <a:defRPr sz="1400">
                <a:solidFill>
                  <a:srgbClr val="4A383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0547F5E-D3D6-4EAF-95AC-1EF9C98CFA3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36404FD-BCCD-4A9F-AA5B-EA37457B7339}"/>
              </a:ext>
            </a:extLst>
          </p:cNvPr>
          <p:cNvSpPr/>
          <p:nvPr userDrawn="1"/>
        </p:nvSpPr>
        <p:spPr>
          <a:xfrm>
            <a:off x="203199" y="673206"/>
            <a:ext cx="11772902" cy="60323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794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0008505-0CCC-4318-88BE-D48415A79ED2}"/>
              </a:ext>
            </a:extLst>
          </p:cNvPr>
          <p:cNvSpPr/>
          <p:nvPr userDrawn="1"/>
        </p:nvSpPr>
        <p:spPr>
          <a:xfrm flipH="1">
            <a:off x="203197" y="1"/>
            <a:ext cx="11772903" cy="876299"/>
          </a:xfrm>
          <a:prstGeom prst="rect">
            <a:avLst/>
          </a:prstGeom>
          <a:solidFill>
            <a:srgbClr val="2B2D39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669E2BA-E63E-4558-A450-AF5564B8CE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78935" y="174262"/>
            <a:ext cx="1187244" cy="4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589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14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4070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7664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2908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39105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4678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21F7B1-BB2E-4692-8C22-459A93C518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5B1DDE-CBEE-4CE7-B8FF-D5378EA28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98876E-0383-43BA-BC8C-2DF64A83C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FA6E95-387F-42EE-8B9F-CD0C89940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224A0A-C870-4301-A629-26A88445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3072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29463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618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787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81D366-11E7-4A59-ADEB-DA2450E7E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D6B1E7-40C7-46BB-A7F5-C48E5AC85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56B848-664F-4C2B-9803-9A9A67726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80B65D-1DBC-4732-85EC-ED467266B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EDD313-F024-4A4C-9410-D72506395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844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44EF1-8EE1-4677-88A3-F32371FE3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E56D77-B9EA-4D5C-B92E-73DBA4509C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479343-CADE-4F93-BE42-979EC1974D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80751F-424C-4751-947E-E5091CBA9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11F4D3-EAB7-427D-8513-15106AD3F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A2BA36-636B-48E7-A00E-7230FF734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3884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BFB953-E774-4142-8579-34269F898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50BFF7-F29B-4819-B7F8-46D021A8E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AC0CD9-DB56-491D-950B-5517A7962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D203C5E-CC5F-492A-8A11-51E255E6F1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954D645-D2DB-4931-AE6D-F0CAB5E1A1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0A74DF5-02BB-4A6C-86EC-F4B7FE8DC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AC294B-AABB-4FD8-8B5C-C23C36C5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289BCFB-7A27-452D-9224-81471767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219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0E2C79-C8E4-40D5-B23B-7A7D61DCD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8F0F84-C7CE-4503-9909-F43481EBE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9C712E5-E94F-4066-92F4-199A72826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3E1155-B0D7-4895-96B5-EA2216EE2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905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F4E50FD-06D6-4751-9767-91547D9A0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A8A833C-B13B-44A1-B6E5-0A8B6D16D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681729-A0B0-4884-BD0F-3E7C7E383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395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6D2F55-5688-457E-BB15-2A16750FC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CBAB8D-BB0B-44BB-8F44-2A668BF48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CAF471-58A1-46D1-AEFF-E37BB69A56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8711B3-BE43-4CE7-B26F-9CDC78E09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33AFF9-35BA-466B-BDCF-B78754751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AF37B0-E9EE-4C57-9061-90B35C847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35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338BB1-676A-4690-81F2-D27402965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DD51501-3380-4175-B54A-899A67FF4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804F643-C0CB-4FA4-B8C3-B8EDEAA68B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0EF9C7-61BA-4498-9AEE-B69CB9CAB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5ACF39-3E34-4D26-9B44-8EA5C62CA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C7ADC8-3C85-4D04-9157-22BFB2809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0752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A9BBEE-2516-47A4-99E0-05CFD74C6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DE6222-092B-47B1-9F00-3CB4E29590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E141C0-3CBE-4F2B-88C8-C6D8C0FFFD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A34BA-1D63-40C9-A982-58E98AE8A9F5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911702-1A45-4661-A318-CF4363AE21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97BC5E-0DE2-4493-A9E9-D5CD591E70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070813-900D-4F59-ACE7-FA12AA7B10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8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22292-3DAA-4253-9586-C417BC669E5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2019-01-13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7F5E-D3D6-4EAF-95AC-1EF9C98CFA3E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14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9.png"/><Relationship Id="rId5" Type="http://schemas.openxmlformats.org/officeDocument/2006/relationships/chart" Target="../charts/chart1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8.xml"/><Relationship Id="rId4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ªí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83EA4992-2A81-47A7-A873-76B607F08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57" b="52703"/>
          <a:stretch/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C105184-1931-4D96-882E-E28E2BDE4497}"/>
              </a:ext>
            </a:extLst>
          </p:cNvPr>
          <p:cNvSpPr/>
          <p:nvPr userDrawn="1"/>
        </p:nvSpPr>
        <p:spPr>
          <a:xfrm flipH="1" flipV="1"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78000">
                <a:srgbClr val="302420">
                  <a:lumMod val="67000"/>
                </a:srgbClr>
              </a:gs>
              <a:gs pos="0">
                <a:srgbClr val="4C3932">
                  <a:alpha val="33000"/>
                </a:srgbClr>
              </a:gs>
              <a:gs pos="45000">
                <a:srgbClr val="4A3831">
                  <a:lumMod val="51000"/>
                  <a:alpha val="96000"/>
                </a:srgbClr>
              </a:gs>
              <a:gs pos="22000">
                <a:srgbClr val="3D322D">
                  <a:alpha val="80000"/>
                </a:srgbClr>
              </a:gs>
              <a:gs pos="100000">
                <a:srgbClr val="4A3831">
                  <a:lumMod val="4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0A5192-987E-4830-A4E6-9D446C65D130}"/>
              </a:ext>
            </a:extLst>
          </p:cNvPr>
          <p:cNvSpPr/>
          <p:nvPr/>
        </p:nvSpPr>
        <p:spPr>
          <a:xfrm>
            <a:off x="556591" y="1182502"/>
            <a:ext cx="8151921" cy="1815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30000"/>
              </a:lnSpc>
            </a:pPr>
            <a:r>
              <a:rPr lang="ko-KR" altLang="en-US" sz="20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  제</a:t>
            </a:r>
            <a:r>
              <a:rPr lang="en-US" altLang="ko-KR" sz="20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5</a:t>
            </a:r>
            <a:r>
              <a:rPr lang="ko-KR" altLang="en-US" sz="20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회 </a:t>
            </a:r>
            <a:r>
              <a:rPr lang="en-US" altLang="ko-KR" sz="20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L.POINT Big Data Competition “Be the L.BA</a:t>
            </a:r>
          </a:p>
          <a:p>
            <a:r>
              <a:rPr lang="ko-KR" altLang="en-US" sz="48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드라마 </a:t>
            </a:r>
            <a:r>
              <a:rPr lang="en-US" altLang="ko-KR" sz="48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PPL</a:t>
            </a:r>
            <a:r>
              <a:rPr lang="ko-KR" altLang="en-US" sz="48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지수</a:t>
            </a:r>
            <a:r>
              <a:rPr lang="ko-KR" altLang="en-US" sz="40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를 활용한</a:t>
            </a:r>
            <a:endParaRPr lang="en-US" altLang="ko-KR" sz="4000" b="1" i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  <a:cs typeface="Aharoni" panose="02010803020104030203" pitchFamily="2" charset="-79"/>
            </a:endParaRPr>
          </a:p>
          <a:p>
            <a:r>
              <a:rPr lang="ko-KR" altLang="en-US" sz="48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명품</a:t>
            </a:r>
            <a:r>
              <a:rPr lang="ko-KR" altLang="en-US" sz="36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  <a:cs typeface="Aharoni" panose="02010803020104030203" pitchFamily="2" charset="-79"/>
              </a:rPr>
              <a:t> 선호 트렌드 예측</a:t>
            </a:r>
            <a:endParaRPr lang="en-US" altLang="ko-KR" sz="1050" b="1" i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</a:endParaRPr>
          </a:p>
          <a:p>
            <a:r>
              <a:rPr lang="ko-KR" altLang="en-US" sz="105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 </a:t>
            </a:r>
            <a:endParaRPr lang="en-US" altLang="ko-KR" sz="1050" b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0142AB-D4F5-4282-928F-92D7491247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63083" y="6238568"/>
            <a:ext cx="1187244" cy="4129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135CA2-AC9B-467C-996C-09C2765BD60E}"/>
              </a:ext>
            </a:extLst>
          </p:cNvPr>
          <p:cNvSpPr txBox="1"/>
          <p:nvPr/>
        </p:nvSpPr>
        <p:spPr>
          <a:xfrm>
            <a:off x="556591" y="5838458"/>
            <a:ext cx="55924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고구마조</a:t>
            </a:r>
            <a:r>
              <a:rPr lang="ko-KR" altLang="en-US" sz="2000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 </a:t>
            </a:r>
            <a:r>
              <a:rPr lang="ko-KR" altLang="en-US" sz="2000" i="1" dirty="0" err="1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곽현석</a:t>
            </a:r>
            <a:r>
              <a:rPr lang="en-US" altLang="ko-KR" sz="2000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2000" i="1" dirty="0" err="1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권혜인</a:t>
            </a:r>
            <a:r>
              <a:rPr lang="en-US" altLang="ko-KR" sz="2000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, </a:t>
            </a:r>
            <a:r>
              <a:rPr lang="ko-KR" altLang="en-US" sz="2000" i="1" dirty="0" err="1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민두홍</a:t>
            </a:r>
            <a:endParaRPr lang="ko-KR" altLang="en-US" sz="2000" i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0246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0" name="표 89">
            <a:extLst>
              <a:ext uri="{FF2B5EF4-FFF2-40B4-BE49-F238E27FC236}">
                <a16:creationId xmlns:a16="http://schemas.microsoft.com/office/drawing/2014/main" id="{17DB37BD-49B2-4CF7-B0CB-E4CDB84403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62606"/>
              </p:ext>
            </p:extLst>
          </p:nvPr>
        </p:nvGraphicFramePr>
        <p:xfrm>
          <a:off x="1201269" y="1136847"/>
          <a:ext cx="9789459" cy="4817477"/>
        </p:xfrm>
        <a:graphic>
          <a:graphicData uri="http://schemas.openxmlformats.org/drawingml/2006/table">
            <a:tbl>
              <a:tblPr firstRow="1" firstCol="1" bandRow="1"/>
              <a:tblGrid>
                <a:gridCol w="1523027">
                  <a:extLst>
                    <a:ext uri="{9D8B030D-6E8A-4147-A177-3AD203B41FA5}">
                      <a16:colId xmlns:a16="http://schemas.microsoft.com/office/drawing/2014/main" val="488139140"/>
                    </a:ext>
                  </a:extLst>
                </a:gridCol>
                <a:gridCol w="1775341">
                  <a:extLst>
                    <a:ext uri="{9D8B030D-6E8A-4147-A177-3AD203B41FA5}">
                      <a16:colId xmlns:a16="http://schemas.microsoft.com/office/drawing/2014/main" val="2695874567"/>
                    </a:ext>
                  </a:extLst>
                </a:gridCol>
                <a:gridCol w="3883559">
                  <a:extLst>
                    <a:ext uri="{9D8B030D-6E8A-4147-A177-3AD203B41FA5}">
                      <a16:colId xmlns:a16="http://schemas.microsoft.com/office/drawing/2014/main" val="645469731"/>
                    </a:ext>
                  </a:extLst>
                </a:gridCol>
                <a:gridCol w="2607532">
                  <a:extLst>
                    <a:ext uri="{9D8B030D-6E8A-4147-A177-3AD203B41FA5}">
                      <a16:colId xmlns:a16="http://schemas.microsoft.com/office/drawing/2014/main" val="4170129538"/>
                    </a:ext>
                  </a:extLst>
                </a:gridCol>
              </a:tblGrid>
              <a:tr h="289147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600" b="1" dirty="0" err="1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전처리</a:t>
                      </a:r>
                      <a:r>
                        <a:rPr lang="ko-KR" sz="1600" b="1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데이터</a:t>
                      </a:r>
                      <a:endParaRPr lang="ko-KR" sz="16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B9A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600" b="1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변수</a:t>
                      </a:r>
                      <a:endParaRPr lang="ko-KR" sz="16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B9A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600" b="1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처리 방법</a:t>
                      </a:r>
                      <a:endParaRPr lang="ko-KR" sz="16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B9A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600" b="1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결과</a:t>
                      </a:r>
                      <a:endParaRPr lang="ko-KR" sz="16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B9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551317"/>
                  </a:ext>
                </a:extLst>
              </a:tr>
              <a:tr h="890557">
                <a:tc rowSpan="3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Product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PD_BRA_NM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잘 못 입력된 브랜드 명 변경</a:t>
                      </a: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MADE IN ITALY’ -&gt; ‘V73’</a:t>
                      </a:r>
                      <a:endParaRPr lang="ko-KR" sz="140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1907517, 1924113 </a:t>
                      </a:r>
                      <a:r>
                        <a:rPr lang="ko-KR" sz="140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–</a:t>
                      </a:r>
                      <a:r>
                        <a:rPr lang="en-US" sz="1400" dirty="0">
                          <a:solidFill>
                            <a:schemeClr val="bg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&gt; ‘CC collect’</a:t>
                      </a:r>
                      <a:endParaRPr lang="ko-KR" sz="1400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698653"/>
                  </a:ext>
                </a:extLst>
              </a:tr>
              <a:tr h="68041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PD_BUY_AM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’ 제거</a:t>
                      </a: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Object -&gt; Integer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1,440 -&gt; 1440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1,387 -&gt; 1387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491289"/>
                  </a:ext>
                </a:extLst>
              </a:tr>
              <a:tr h="62689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PD_BUY_CT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’ 제거</a:t>
                      </a: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Object -&gt; Integer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90,000 -&gt; 90000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30880"/>
                  </a:ext>
                </a:extLst>
              </a:tr>
              <a:tr h="680419">
                <a:tc rowSpan="3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Session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TOT_SESS_HR_V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’ 제거</a:t>
                      </a: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Object -&gt; Integer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3,600 -&gt; 3600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4399986"/>
                  </a:ext>
                </a:extLst>
              </a:tr>
              <a:tr h="25080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SESS_DT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‘연월일’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-&gt; 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‘연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-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월’</a:t>
                      </a: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20180401 -&gt; 2018-04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310213"/>
                  </a:ext>
                </a:extLst>
              </a:tr>
              <a:tr h="5823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DVC_CTG_NM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태블릿 사용자 수가 너무 적고</a:t>
                      </a:r>
                      <a:endParaRPr lang="en-US" alt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모바일 사용자와 비슷한 성향을 보여 모바일로 변경</a:t>
                      </a: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Tablet’ -&gt; ‘Mobile’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439816"/>
                  </a:ext>
                </a:extLst>
              </a:tr>
              <a:tr h="250808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Master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CLAC1_NM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패션잡화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 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여성의류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패션잡화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 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화장품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/</a:t>
                      </a:r>
                      <a:r>
                        <a:rPr lang="ko-KR" sz="1400" dirty="0" err="1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뷰티케어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만 남김</a:t>
                      </a: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 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114037"/>
                  </a:ext>
                </a:extLst>
              </a:tr>
            </a:tbl>
          </a:graphicData>
        </a:graphic>
      </p:graphicFrame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2</a:t>
            </a: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활용 데이터 및 처리 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데이터 </a:t>
            </a:r>
            <a:r>
              <a:rPr kumimoji="0" lang="ko-KR" altLang="en-US" sz="2400" b="1" i="1" u="none" strike="noStrike" kern="1200" cap="none" spc="0" normalizeH="0" baseline="0" noProof="0" dirty="0" err="1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전처리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93" name="Rectangle 16">
            <a:extLst>
              <a:ext uri="{FF2B5EF4-FFF2-40B4-BE49-F238E27FC236}">
                <a16:creationId xmlns:a16="http://schemas.microsoft.com/office/drawing/2014/main" id="{CBA311BC-3924-4774-A99D-446165A7588B}"/>
              </a:ext>
            </a:extLst>
          </p:cNvPr>
          <p:cNvSpPr/>
          <p:nvPr/>
        </p:nvSpPr>
        <p:spPr>
          <a:xfrm>
            <a:off x="1079349" y="1121400"/>
            <a:ext cx="9911379" cy="5417268"/>
          </a:xfrm>
          <a:prstGeom prst="rect">
            <a:avLst/>
          </a:prstGeom>
          <a:solidFill>
            <a:srgbClr val="FFFFFF">
              <a:alpha val="69804"/>
            </a:srgbClr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91" name="표 90">
            <a:extLst>
              <a:ext uri="{FF2B5EF4-FFF2-40B4-BE49-F238E27FC236}">
                <a16:creationId xmlns:a16="http://schemas.microsoft.com/office/drawing/2014/main" id="{8C7F5E73-4819-42E3-B3B4-666A144562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1385409"/>
              </p:ext>
            </p:extLst>
          </p:nvPr>
        </p:nvGraphicFramePr>
        <p:xfrm>
          <a:off x="878539" y="1537882"/>
          <a:ext cx="10434918" cy="5018371"/>
        </p:xfrm>
        <a:graphic>
          <a:graphicData uri="http://schemas.openxmlformats.org/drawingml/2006/table">
            <a:tbl>
              <a:tblPr firstRow="1" firstCol="1" bandRow="1"/>
              <a:tblGrid>
                <a:gridCol w="1623447">
                  <a:extLst>
                    <a:ext uri="{9D8B030D-6E8A-4147-A177-3AD203B41FA5}">
                      <a16:colId xmlns:a16="http://schemas.microsoft.com/office/drawing/2014/main" val="488139140"/>
                    </a:ext>
                  </a:extLst>
                </a:gridCol>
                <a:gridCol w="1752512">
                  <a:extLst>
                    <a:ext uri="{9D8B030D-6E8A-4147-A177-3AD203B41FA5}">
                      <a16:colId xmlns:a16="http://schemas.microsoft.com/office/drawing/2014/main" val="2695874567"/>
                    </a:ext>
                  </a:extLst>
                </a:gridCol>
                <a:gridCol w="4211768">
                  <a:extLst>
                    <a:ext uri="{9D8B030D-6E8A-4147-A177-3AD203B41FA5}">
                      <a16:colId xmlns:a16="http://schemas.microsoft.com/office/drawing/2014/main" val="645469731"/>
                    </a:ext>
                  </a:extLst>
                </a:gridCol>
                <a:gridCol w="2847191">
                  <a:extLst>
                    <a:ext uri="{9D8B030D-6E8A-4147-A177-3AD203B41FA5}">
                      <a16:colId xmlns:a16="http://schemas.microsoft.com/office/drawing/2014/main" val="4170129538"/>
                    </a:ext>
                  </a:extLst>
                </a:gridCol>
              </a:tblGrid>
              <a:tr h="305379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600" b="1" dirty="0" err="1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전처리</a:t>
                      </a:r>
                      <a:r>
                        <a:rPr lang="ko-KR" sz="1600" b="1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데이터</a:t>
                      </a:r>
                      <a:endParaRPr lang="ko-KR" sz="16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B9A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600" b="1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변수</a:t>
                      </a:r>
                      <a:endParaRPr lang="ko-KR" sz="16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B9A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600" b="1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처리 방법</a:t>
                      </a:r>
                      <a:endParaRPr lang="ko-KR" sz="16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B9A5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600" b="1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결과</a:t>
                      </a:r>
                      <a:endParaRPr lang="ko-KR" sz="16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B9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551317"/>
                  </a:ext>
                </a:extLst>
              </a:tr>
              <a:tr h="945545">
                <a:tc rowSpan="3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Product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PD_BRA_NM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잘 못 입력된 브랜드 명 변경</a:t>
                      </a: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MADE IN ITALY’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‘V73’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1907517, 1924113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‘CC collect’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4698653"/>
                  </a:ext>
                </a:extLst>
              </a:tr>
              <a:tr h="7186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PD_BUY_AM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’ 제거</a:t>
                      </a: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Object → Integer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1,440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1440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1,387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1387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491289"/>
                  </a:ext>
                </a:extLst>
              </a:tr>
              <a:tr h="6831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PD_BUY_CT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’ 제거</a:t>
                      </a: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Object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 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Integer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90,000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90000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630880"/>
                  </a:ext>
                </a:extLst>
              </a:tr>
              <a:tr h="718615">
                <a:tc rowSpan="3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Session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TOT_SESS_HR_V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’ 제거</a:t>
                      </a: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Object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Integer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3,600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3600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4399986"/>
                  </a:ext>
                </a:extLst>
              </a:tr>
              <a:tr h="2648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SESS_DT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‘연월일’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‘연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-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월’</a:t>
                      </a: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20180401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2018-04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310213"/>
                  </a:ext>
                </a:extLst>
              </a:tr>
              <a:tr h="6831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DVC_CTG_NM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태블릿 사용자 수가 너무 적고</a:t>
                      </a:r>
                      <a:endParaRPr lang="en-US" alt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모바일 사용자와 비슷한 성향을 보여 모바일로 변경</a:t>
                      </a: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Tablet’ </a:t>
                      </a:r>
                      <a:r>
                        <a:rPr lang="en-US" alt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  <a:cs typeface="맑은 고딕" panose="020B0503020000020004" pitchFamily="50" charset="-127"/>
                        </a:rPr>
                        <a:t>→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‘Mobile’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439816"/>
                  </a:ext>
                </a:extLst>
              </a:tr>
              <a:tr h="264887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Master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CLAC1_NM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패션잡화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 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여성의류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패션잡화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, 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화장품</a:t>
                      </a: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/</a:t>
                      </a:r>
                      <a:r>
                        <a:rPr lang="ko-KR" sz="1400" dirty="0" err="1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뷰티케어</a:t>
                      </a:r>
                      <a:r>
                        <a:rPr lang="ko-KR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 만 남김</a:t>
                      </a: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400" dirty="0">
                          <a:solidFill>
                            <a:srgbClr val="40404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맑은 고딕" panose="020B0503020000020004" pitchFamily="50" charset="-127"/>
                        </a:rPr>
                        <a:t> </a:t>
                      </a:r>
                      <a:endParaRPr lang="ko-KR" sz="1400" dirty="0">
                        <a:solidFill>
                          <a:srgbClr val="40404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맑은 고딕" panose="020B0503020000020004" pitchFamily="50" charset="-127"/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EA89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114037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81D2151A-ECF0-442A-B0FE-D3DF1778DE42}"/>
              </a:ext>
            </a:extLst>
          </p:cNvPr>
          <p:cNvSpPr/>
          <p:nvPr/>
        </p:nvSpPr>
        <p:spPr>
          <a:xfrm>
            <a:off x="207841" y="6197730"/>
            <a:ext cx="116924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내부 데이터 </a:t>
            </a: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총 몇 개  외부 데이터 </a:t>
            </a:r>
            <a:r>
              <a:rPr lang="en-US" altLang="ko-KR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24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총 몇 개</a:t>
            </a:r>
          </a:p>
        </p:txBody>
      </p:sp>
    </p:spTree>
    <p:extLst>
      <p:ext uri="{BB962C8B-B14F-4D97-AF65-F5344CB8AC3E}">
        <p14:creationId xmlns:p14="http://schemas.microsoft.com/office/powerpoint/2010/main" val="2231900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ªí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83EA4992-2A81-47A7-A873-76B607F08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57" b="52703"/>
          <a:stretch/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C105184-1931-4D96-882E-E28E2BDE4497}"/>
              </a:ext>
            </a:extLst>
          </p:cNvPr>
          <p:cNvSpPr/>
          <p:nvPr userDrawn="1"/>
        </p:nvSpPr>
        <p:spPr>
          <a:xfrm flipH="1" flipV="1"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78000">
                <a:srgbClr val="302420">
                  <a:lumMod val="67000"/>
                </a:srgbClr>
              </a:gs>
              <a:gs pos="0">
                <a:srgbClr val="4C3932">
                  <a:alpha val="33000"/>
                </a:srgbClr>
              </a:gs>
              <a:gs pos="45000">
                <a:srgbClr val="4A3831">
                  <a:lumMod val="51000"/>
                  <a:alpha val="96000"/>
                </a:srgbClr>
              </a:gs>
              <a:gs pos="22000">
                <a:srgbClr val="3D322D">
                  <a:alpha val="80000"/>
                </a:srgbClr>
              </a:gs>
              <a:gs pos="100000">
                <a:srgbClr val="4A3831">
                  <a:lumMod val="4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1D23293-7280-4F27-8259-DDBEC3F2D28C}"/>
              </a:ext>
            </a:extLst>
          </p:cNvPr>
          <p:cNvSpPr/>
          <p:nvPr/>
        </p:nvSpPr>
        <p:spPr>
          <a:xfrm rot="5400000">
            <a:off x="89453" y="2534478"/>
            <a:ext cx="5572538" cy="3074505"/>
          </a:xfrm>
          <a:prstGeom prst="rect">
            <a:avLst/>
          </a:prstGeom>
          <a:solidFill>
            <a:srgbClr val="2B2D39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60C0586-65BC-4B42-9084-6765D4007929}"/>
              </a:ext>
            </a:extLst>
          </p:cNvPr>
          <p:cNvCxnSpPr>
            <a:cxnSpLocks/>
          </p:cNvCxnSpPr>
          <p:nvPr/>
        </p:nvCxnSpPr>
        <p:spPr>
          <a:xfrm>
            <a:off x="1338469" y="2716696"/>
            <a:ext cx="3074506" cy="0"/>
          </a:xfrm>
          <a:prstGeom prst="line">
            <a:avLst/>
          </a:prstGeom>
          <a:ln w="28575">
            <a:solidFill>
              <a:srgbClr val="AD91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D0552D1-3A2E-4ED3-9C71-B134C50D70F0}"/>
              </a:ext>
            </a:extLst>
          </p:cNvPr>
          <p:cNvSpPr/>
          <p:nvPr/>
        </p:nvSpPr>
        <p:spPr>
          <a:xfrm>
            <a:off x="1338466" y="2758220"/>
            <a:ext cx="3074507" cy="674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데이터 분석</a:t>
            </a:r>
            <a:endParaRPr lang="en-US" altLang="ko-KR" sz="2800" b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968AA36F-8A05-40AA-99E4-6855CB604D2A}"/>
              </a:ext>
            </a:extLst>
          </p:cNvPr>
          <p:cNvSpPr txBox="1">
            <a:spLocks/>
          </p:cNvSpPr>
          <p:nvPr/>
        </p:nvSpPr>
        <p:spPr>
          <a:xfrm>
            <a:off x="4855470" y="3225660"/>
            <a:ext cx="4393704" cy="38687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 err="1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럭셔리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브랜드 리스트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둘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 err="1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럭셔리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브랜드 데이터 분석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셋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선호지수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넷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드라마 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PPL 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지수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7A44619-5911-4F57-8D30-D9510A166D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63083" y="6238568"/>
            <a:ext cx="1187244" cy="412955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837C23-40CD-4AF1-B8C8-F2C03CFC2CB7}"/>
              </a:ext>
            </a:extLst>
          </p:cNvPr>
          <p:cNvSpPr/>
          <p:nvPr/>
        </p:nvSpPr>
        <p:spPr>
          <a:xfrm>
            <a:off x="1338467" y="1406495"/>
            <a:ext cx="3074507" cy="1340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82100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3.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데이터 분석 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lang="ko-KR" altLang="en-US" sz="2400" b="1" i="1" dirty="0" err="1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럭셔리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 브랜드 리스트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9" name="육각형 8">
            <a:extLst>
              <a:ext uri="{FF2B5EF4-FFF2-40B4-BE49-F238E27FC236}">
                <a16:creationId xmlns:a16="http://schemas.microsoft.com/office/drawing/2014/main" id="{311545F6-0F4C-428F-A8D0-54F2A7763EAA}"/>
              </a:ext>
            </a:extLst>
          </p:cNvPr>
          <p:cNvSpPr/>
          <p:nvPr/>
        </p:nvSpPr>
        <p:spPr>
          <a:xfrm rot="5400000">
            <a:off x="654068" y="1271987"/>
            <a:ext cx="216000" cy="180000"/>
          </a:xfrm>
          <a:prstGeom prst="hexagon">
            <a:avLst/>
          </a:prstGeom>
          <a:solidFill>
            <a:srgbClr val="AD9173"/>
          </a:solidFill>
          <a:ln w="28575">
            <a:solidFill>
              <a:srgbClr val="AD91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E417E85-7667-4298-9B10-81B90AF97323}"/>
              </a:ext>
            </a:extLst>
          </p:cNvPr>
          <p:cNvSpPr/>
          <p:nvPr/>
        </p:nvSpPr>
        <p:spPr>
          <a:xfrm>
            <a:off x="831826" y="1179776"/>
            <a:ext cx="6096000" cy="95410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럭셔리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브랜드의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기준 </a:t>
            </a: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Scarcity &amp; Price, Brand history, Product quality</a:t>
            </a: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이에 해당하는 기준을 만들어 브랜드를 추출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E41EF53-380E-408F-9A27-6D85648DDF69}"/>
              </a:ext>
            </a:extLst>
          </p:cNvPr>
          <p:cNvGrpSpPr/>
          <p:nvPr/>
        </p:nvGrpSpPr>
        <p:grpSpPr>
          <a:xfrm>
            <a:off x="6604001" y="1215702"/>
            <a:ext cx="4891642" cy="5040967"/>
            <a:chOff x="203199" y="1887692"/>
            <a:chExt cx="11697141" cy="4816607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B9AB3D1-9BCC-4DD8-A88D-C58DCFDBF5DD}"/>
                </a:ext>
              </a:extLst>
            </p:cNvPr>
            <p:cNvSpPr/>
            <p:nvPr/>
          </p:nvSpPr>
          <p:spPr>
            <a:xfrm>
              <a:off x="203199" y="3808941"/>
              <a:ext cx="11697139" cy="2895358"/>
            </a:xfrm>
            <a:prstGeom prst="rect">
              <a:avLst/>
            </a:prstGeom>
            <a:solidFill>
              <a:srgbClr val="CBB9A5"/>
            </a:solidFill>
            <a:ln>
              <a:solidFill>
                <a:srgbClr val="CBB9A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F1BD44B1-9580-4EB6-9CB1-2DFBBC347FD6}"/>
                </a:ext>
              </a:extLst>
            </p:cNvPr>
            <p:cNvGrpSpPr/>
            <p:nvPr/>
          </p:nvGrpSpPr>
          <p:grpSpPr>
            <a:xfrm>
              <a:off x="203199" y="1887693"/>
              <a:ext cx="11697141" cy="2710713"/>
              <a:chOff x="-2" y="2009929"/>
              <a:chExt cx="12192006" cy="2710713"/>
            </a:xfrm>
          </p:grpSpPr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84F0B93E-4515-4C5B-93D1-5C01F54E4E86}"/>
                  </a:ext>
                </a:extLst>
              </p:cNvPr>
              <p:cNvSpPr/>
              <p:nvPr/>
            </p:nvSpPr>
            <p:spPr>
              <a:xfrm>
                <a:off x="-2" y="3183035"/>
                <a:ext cx="12192001" cy="748145"/>
              </a:xfrm>
              <a:prstGeom prst="rect">
                <a:avLst/>
              </a:prstGeom>
              <a:solidFill>
                <a:srgbClr val="E0C6A9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altLang="ko-KR" sz="2000" b="1" i="1" dirty="0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C19AF12D-D2F3-4889-BA7F-A749E1F94A46}"/>
                  </a:ext>
                </a:extLst>
              </p:cNvPr>
              <p:cNvGrpSpPr/>
              <p:nvPr/>
            </p:nvGrpSpPr>
            <p:grpSpPr>
              <a:xfrm>
                <a:off x="0" y="3183035"/>
                <a:ext cx="600364" cy="748148"/>
                <a:chOff x="0" y="0"/>
                <a:chExt cx="600364" cy="748148"/>
              </a:xfrm>
            </p:grpSpPr>
            <p:sp>
              <p:nvSpPr>
                <p:cNvPr id="59" name="이등변 삼각형 58">
                  <a:extLst>
                    <a:ext uri="{FF2B5EF4-FFF2-40B4-BE49-F238E27FC236}">
                      <a16:creationId xmlns:a16="http://schemas.microsoft.com/office/drawing/2014/main" id="{F1AC84F1-ED75-4B21-A5D6-C486C69656CA}"/>
                    </a:ext>
                  </a:extLst>
                </p:cNvPr>
                <p:cNvSpPr/>
                <p:nvPr/>
              </p:nvSpPr>
              <p:spPr>
                <a:xfrm rot="5400000">
                  <a:off x="-73891" y="73892"/>
                  <a:ext cx="748148" cy="600363"/>
                </a:xfrm>
                <a:prstGeom prst="triangle">
                  <a:avLst/>
                </a:prstGeom>
                <a:solidFill>
                  <a:srgbClr val="FFECD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0" name="직각 삼각형 59">
                  <a:extLst>
                    <a:ext uri="{FF2B5EF4-FFF2-40B4-BE49-F238E27FC236}">
                      <a16:creationId xmlns:a16="http://schemas.microsoft.com/office/drawing/2014/main" id="{1B9939DA-F65C-4F6A-A825-40A451F50A81}"/>
                    </a:ext>
                  </a:extLst>
                </p:cNvPr>
                <p:cNvSpPr/>
                <p:nvPr/>
              </p:nvSpPr>
              <p:spPr>
                <a:xfrm flipH="1">
                  <a:off x="0" y="378691"/>
                  <a:ext cx="600363" cy="369454"/>
                </a:xfrm>
                <a:prstGeom prst="rtTriangle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1B93FEDF-E27F-4371-911A-91B0F5B632B3}"/>
                  </a:ext>
                </a:extLst>
              </p:cNvPr>
              <p:cNvGrpSpPr/>
              <p:nvPr/>
            </p:nvGrpSpPr>
            <p:grpSpPr>
              <a:xfrm flipH="1">
                <a:off x="11591635" y="3183032"/>
                <a:ext cx="600369" cy="748148"/>
                <a:chOff x="9582724" y="374074"/>
                <a:chExt cx="600369" cy="748148"/>
              </a:xfrm>
            </p:grpSpPr>
            <p:sp>
              <p:nvSpPr>
                <p:cNvPr id="57" name="이등변 삼각형 56">
                  <a:extLst>
                    <a:ext uri="{FF2B5EF4-FFF2-40B4-BE49-F238E27FC236}">
                      <a16:creationId xmlns:a16="http://schemas.microsoft.com/office/drawing/2014/main" id="{C9C1A227-25B2-43C5-869B-07F526638572}"/>
                    </a:ext>
                  </a:extLst>
                </p:cNvPr>
                <p:cNvSpPr/>
                <p:nvPr/>
              </p:nvSpPr>
              <p:spPr>
                <a:xfrm rot="5400000">
                  <a:off x="9508832" y="447966"/>
                  <a:ext cx="748148" cy="600363"/>
                </a:xfrm>
                <a:prstGeom prst="triangle">
                  <a:avLst/>
                </a:prstGeom>
                <a:solidFill>
                  <a:srgbClr val="FFECD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" name="직각 삼각형 57">
                  <a:extLst>
                    <a:ext uri="{FF2B5EF4-FFF2-40B4-BE49-F238E27FC236}">
                      <a16:creationId xmlns:a16="http://schemas.microsoft.com/office/drawing/2014/main" id="{468E55C7-2879-4432-94E1-775C3D278E81}"/>
                    </a:ext>
                  </a:extLst>
                </p:cNvPr>
                <p:cNvSpPr/>
                <p:nvPr/>
              </p:nvSpPr>
              <p:spPr>
                <a:xfrm flipH="1">
                  <a:off x="9582730" y="752765"/>
                  <a:ext cx="600363" cy="369454"/>
                </a:xfrm>
                <a:prstGeom prst="rtTriangle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5C586896-F417-4D80-AE40-2ABC12ABF18F}"/>
                  </a:ext>
                </a:extLst>
              </p:cNvPr>
              <p:cNvSpPr/>
              <p:nvPr/>
            </p:nvSpPr>
            <p:spPr>
              <a:xfrm>
                <a:off x="3225356" y="4174671"/>
                <a:ext cx="541881" cy="267854"/>
              </a:xfrm>
              <a:prstGeom prst="ellipse">
                <a:avLst/>
              </a:prstGeom>
              <a:solidFill>
                <a:srgbClr val="7354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9BCABB07-719A-44A4-975F-4000FE835BBD}"/>
                  </a:ext>
                </a:extLst>
              </p:cNvPr>
              <p:cNvSpPr/>
              <p:nvPr/>
            </p:nvSpPr>
            <p:spPr>
              <a:xfrm>
                <a:off x="8679431" y="4174671"/>
                <a:ext cx="541881" cy="267854"/>
              </a:xfrm>
              <a:prstGeom prst="ellipse">
                <a:avLst/>
              </a:prstGeom>
              <a:solidFill>
                <a:srgbClr val="7354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94DDE742-2A4C-4817-9CE9-495626563732}"/>
                  </a:ext>
                </a:extLst>
              </p:cNvPr>
              <p:cNvGrpSpPr/>
              <p:nvPr/>
            </p:nvGrpSpPr>
            <p:grpSpPr>
              <a:xfrm rot="18900000">
                <a:off x="2771240" y="4136940"/>
                <a:ext cx="484355" cy="331227"/>
                <a:chOff x="2370609" y="1443706"/>
                <a:chExt cx="1737210" cy="1187998"/>
              </a:xfrm>
            </p:grpSpPr>
            <p:sp>
              <p:nvSpPr>
                <p:cNvPr id="54" name="다이아몬드 53">
                  <a:extLst>
                    <a:ext uri="{FF2B5EF4-FFF2-40B4-BE49-F238E27FC236}">
                      <a16:creationId xmlns:a16="http://schemas.microsoft.com/office/drawing/2014/main" id="{E4DA2A18-250B-45DC-B094-E826AE7466EF}"/>
                    </a:ext>
                  </a:extLst>
                </p:cNvPr>
                <p:cNvSpPr/>
                <p:nvPr/>
              </p:nvSpPr>
              <p:spPr>
                <a:xfrm rot="1800000">
                  <a:off x="2570007" y="2182642"/>
                  <a:ext cx="1537812" cy="45720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5" name="다이아몬드 54">
                  <a:extLst>
                    <a:ext uri="{FF2B5EF4-FFF2-40B4-BE49-F238E27FC236}">
                      <a16:creationId xmlns:a16="http://schemas.microsoft.com/office/drawing/2014/main" id="{3AC563C4-70CC-40C0-B691-B6BB6D7CBE86}"/>
                    </a:ext>
                  </a:extLst>
                </p:cNvPr>
                <p:cNvSpPr/>
                <p:nvPr/>
              </p:nvSpPr>
              <p:spPr>
                <a:xfrm rot="900000">
                  <a:off x="2370609" y="2423097"/>
                  <a:ext cx="1537808" cy="45720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6" name="다이아몬드 55">
                  <a:extLst>
                    <a:ext uri="{FF2B5EF4-FFF2-40B4-BE49-F238E27FC236}">
                      <a16:creationId xmlns:a16="http://schemas.microsoft.com/office/drawing/2014/main" id="{F6676A2E-1A1A-41D1-929B-D28A9926AB56}"/>
                    </a:ext>
                  </a:extLst>
                </p:cNvPr>
                <p:cNvSpPr/>
                <p:nvPr/>
              </p:nvSpPr>
              <p:spPr>
                <a:xfrm rot="3600000">
                  <a:off x="2719889" y="2014847"/>
                  <a:ext cx="1187998" cy="45716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AC718B79-B000-412F-973E-F92EF94768D0}"/>
                  </a:ext>
                </a:extLst>
              </p:cNvPr>
              <p:cNvGrpSpPr/>
              <p:nvPr/>
            </p:nvGrpSpPr>
            <p:grpSpPr>
              <a:xfrm rot="2700000" flipH="1">
                <a:off x="3736065" y="4128723"/>
                <a:ext cx="567978" cy="388415"/>
                <a:chOff x="2370616" y="1443708"/>
                <a:chExt cx="1737209" cy="1187998"/>
              </a:xfrm>
            </p:grpSpPr>
            <p:sp>
              <p:nvSpPr>
                <p:cNvPr id="51" name="다이아몬드 50">
                  <a:extLst>
                    <a:ext uri="{FF2B5EF4-FFF2-40B4-BE49-F238E27FC236}">
                      <a16:creationId xmlns:a16="http://schemas.microsoft.com/office/drawing/2014/main" id="{C73904B2-96E8-4A94-9A03-BBA1498B5CCD}"/>
                    </a:ext>
                  </a:extLst>
                </p:cNvPr>
                <p:cNvSpPr/>
                <p:nvPr/>
              </p:nvSpPr>
              <p:spPr>
                <a:xfrm rot="1800000">
                  <a:off x="2570016" y="2182635"/>
                  <a:ext cx="1537809" cy="45719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2" name="다이아몬드 51">
                  <a:extLst>
                    <a:ext uri="{FF2B5EF4-FFF2-40B4-BE49-F238E27FC236}">
                      <a16:creationId xmlns:a16="http://schemas.microsoft.com/office/drawing/2014/main" id="{E86622E8-DE90-468D-B269-A48880E5F269}"/>
                    </a:ext>
                  </a:extLst>
                </p:cNvPr>
                <p:cNvSpPr/>
                <p:nvPr/>
              </p:nvSpPr>
              <p:spPr>
                <a:xfrm rot="900000">
                  <a:off x="2370616" y="2423092"/>
                  <a:ext cx="1537813" cy="45719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3" name="다이아몬드 52">
                  <a:extLst>
                    <a:ext uri="{FF2B5EF4-FFF2-40B4-BE49-F238E27FC236}">
                      <a16:creationId xmlns:a16="http://schemas.microsoft.com/office/drawing/2014/main" id="{7969E860-0A0E-4940-B345-50F1A29A2F7C}"/>
                    </a:ext>
                  </a:extLst>
                </p:cNvPr>
                <p:cNvSpPr/>
                <p:nvPr/>
              </p:nvSpPr>
              <p:spPr>
                <a:xfrm rot="3600000">
                  <a:off x="2719892" y="2014848"/>
                  <a:ext cx="1187998" cy="45717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8699E1F4-0C6F-446F-B2A5-6EDB8C31A2A0}"/>
                  </a:ext>
                </a:extLst>
              </p:cNvPr>
              <p:cNvGrpSpPr/>
              <p:nvPr/>
            </p:nvGrpSpPr>
            <p:grpSpPr>
              <a:xfrm rot="18900000">
                <a:off x="8179302" y="4180461"/>
                <a:ext cx="556250" cy="380395"/>
                <a:chOff x="2370627" y="1443707"/>
                <a:chExt cx="1737207" cy="1187999"/>
              </a:xfrm>
            </p:grpSpPr>
            <p:sp>
              <p:nvSpPr>
                <p:cNvPr id="48" name="다이아몬드 47">
                  <a:extLst>
                    <a:ext uri="{FF2B5EF4-FFF2-40B4-BE49-F238E27FC236}">
                      <a16:creationId xmlns:a16="http://schemas.microsoft.com/office/drawing/2014/main" id="{F423121A-19E2-434C-B3A8-D7C8036063F6}"/>
                    </a:ext>
                  </a:extLst>
                </p:cNvPr>
                <p:cNvSpPr/>
                <p:nvPr/>
              </p:nvSpPr>
              <p:spPr>
                <a:xfrm rot="1800000">
                  <a:off x="2570025" y="2182635"/>
                  <a:ext cx="1537809" cy="45719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9" name="다이아몬드 48">
                  <a:extLst>
                    <a:ext uri="{FF2B5EF4-FFF2-40B4-BE49-F238E27FC236}">
                      <a16:creationId xmlns:a16="http://schemas.microsoft.com/office/drawing/2014/main" id="{8655FF9A-DE16-41B1-8322-9C34AC549208}"/>
                    </a:ext>
                  </a:extLst>
                </p:cNvPr>
                <p:cNvSpPr/>
                <p:nvPr/>
              </p:nvSpPr>
              <p:spPr>
                <a:xfrm rot="900000">
                  <a:off x="2370627" y="2423086"/>
                  <a:ext cx="1537802" cy="45719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0" name="다이아몬드 49">
                  <a:extLst>
                    <a:ext uri="{FF2B5EF4-FFF2-40B4-BE49-F238E27FC236}">
                      <a16:creationId xmlns:a16="http://schemas.microsoft.com/office/drawing/2014/main" id="{703D2FE9-7E56-440D-8431-2F3291221D7A}"/>
                    </a:ext>
                  </a:extLst>
                </p:cNvPr>
                <p:cNvSpPr/>
                <p:nvPr/>
              </p:nvSpPr>
              <p:spPr>
                <a:xfrm rot="3600000">
                  <a:off x="2719886" y="2014849"/>
                  <a:ext cx="1187999" cy="45715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20D8427F-D294-4AE1-8A37-236F9AA7A2A8}"/>
                  </a:ext>
                </a:extLst>
              </p:cNvPr>
              <p:cNvGrpSpPr/>
              <p:nvPr/>
            </p:nvGrpSpPr>
            <p:grpSpPr>
              <a:xfrm rot="2700000" flipH="1">
                <a:off x="9186110" y="4198056"/>
                <a:ext cx="407000" cy="278331"/>
                <a:chOff x="2370623" y="1443705"/>
                <a:chExt cx="1737195" cy="1187999"/>
              </a:xfrm>
            </p:grpSpPr>
            <p:sp>
              <p:nvSpPr>
                <p:cNvPr id="44" name="다이아몬드 43">
                  <a:extLst>
                    <a:ext uri="{FF2B5EF4-FFF2-40B4-BE49-F238E27FC236}">
                      <a16:creationId xmlns:a16="http://schemas.microsoft.com/office/drawing/2014/main" id="{53CECFBB-C815-4752-9646-11CE1ED77E1A}"/>
                    </a:ext>
                  </a:extLst>
                </p:cNvPr>
                <p:cNvSpPr/>
                <p:nvPr/>
              </p:nvSpPr>
              <p:spPr>
                <a:xfrm rot="1800000">
                  <a:off x="2570012" y="2182638"/>
                  <a:ext cx="1537806" cy="45718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6" name="다이아몬드 45">
                  <a:extLst>
                    <a:ext uri="{FF2B5EF4-FFF2-40B4-BE49-F238E27FC236}">
                      <a16:creationId xmlns:a16="http://schemas.microsoft.com/office/drawing/2014/main" id="{46BEB829-3498-4CE0-8110-C48B97D99DEB}"/>
                    </a:ext>
                  </a:extLst>
                </p:cNvPr>
                <p:cNvSpPr/>
                <p:nvPr/>
              </p:nvSpPr>
              <p:spPr>
                <a:xfrm rot="900000">
                  <a:off x="2370623" y="2423091"/>
                  <a:ext cx="1537804" cy="45718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47" name="다이아몬드 46">
                  <a:extLst>
                    <a:ext uri="{FF2B5EF4-FFF2-40B4-BE49-F238E27FC236}">
                      <a16:creationId xmlns:a16="http://schemas.microsoft.com/office/drawing/2014/main" id="{94851B87-54FE-4205-B5C2-00528A192373}"/>
                    </a:ext>
                  </a:extLst>
                </p:cNvPr>
                <p:cNvSpPr/>
                <p:nvPr/>
              </p:nvSpPr>
              <p:spPr>
                <a:xfrm rot="3600000">
                  <a:off x="2719897" y="2014843"/>
                  <a:ext cx="1187999" cy="45724"/>
                </a:xfrm>
                <a:prstGeom prst="diamond">
                  <a:avLst/>
                </a:prstGeom>
                <a:solidFill>
                  <a:srgbClr val="CCB29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32F1AAD0-1B3F-4177-985D-921B284EB098}"/>
                  </a:ext>
                </a:extLst>
              </p:cNvPr>
              <p:cNvSpPr/>
              <p:nvPr/>
            </p:nvSpPr>
            <p:spPr>
              <a:xfrm>
                <a:off x="4118538" y="3278742"/>
                <a:ext cx="541881" cy="267854"/>
              </a:xfrm>
              <a:prstGeom prst="ellipse">
                <a:avLst/>
              </a:prstGeom>
              <a:solidFill>
                <a:srgbClr val="7354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0AAB1C06-F210-4766-AB24-A4C16B07A8D1}"/>
                  </a:ext>
                </a:extLst>
              </p:cNvPr>
              <p:cNvSpPr/>
              <p:nvPr/>
            </p:nvSpPr>
            <p:spPr>
              <a:xfrm>
                <a:off x="7778533" y="3278742"/>
                <a:ext cx="541881" cy="267854"/>
              </a:xfrm>
              <a:prstGeom prst="ellipse">
                <a:avLst/>
              </a:prstGeom>
              <a:solidFill>
                <a:srgbClr val="73543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원호 38">
                <a:extLst>
                  <a:ext uri="{FF2B5EF4-FFF2-40B4-BE49-F238E27FC236}">
                    <a16:creationId xmlns:a16="http://schemas.microsoft.com/office/drawing/2014/main" id="{1BAF625B-476C-4CEA-ABEA-6432397F8772}"/>
                  </a:ext>
                </a:extLst>
              </p:cNvPr>
              <p:cNvSpPr/>
              <p:nvPr/>
            </p:nvSpPr>
            <p:spPr>
              <a:xfrm flipH="1">
                <a:off x="4406509" y="2009929"/>
                <a:ext cx="3643485" cy="2710713"/>
              </a:xfrm>
              <a:prstGeom prst="arc">
                <a:avLst>
                  <a:gd name="adj1" fmla="val 10786287"/>
                  <a:gd name="adj2" fmla="val 0"/>
                </a:avLst>
              </a:prstGeom>
              <a:noFill/>
              <a:ln w="111125" cap="rnd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6" name="원호 25">
              <a:extLst>
                <a:ext uri="{FF2B5EF4-FFF2-40B4-BE49-F238E27FC236}">
                  <a16:creationId xmlns:a16="http://schemas.microsoft.com/office/drawing/2014/main" id="{EA2F3664-600C-4779-819F-F7C8F65F3DAF}"/>
                </a:ext>
              </a:extLst>
            </p:cNvPr>
            <p:cNvSpPr/>
            <p:nvPr/>
          </p:nvSpPr>
          <p:spPr>
            <a:xfrm flipH="1">
              <a:off x="3583688" y="1887692"/>
              <a:ext cx="5224229" cy="4495043"/>
            </a:xfrm>
            <a:prstGeom prst="arc">
              <a:avLst>
                <a:gd name="adj1" fmla="val 10786287"/>
                <a:gd name="adj2" fmla="val 0"/>
              </a:avLst>
            </a:prstGeom>
            <a:noFill/>
            <a:ln w="111125" cap="rnd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7AE7A298-1ECC-46D9-97FB-69A6F94A76D8}"/>
              </a:ext>
            </a:extLst>
          </p:cNvPr>
          <p:cNvGrpSpPr/>
          <p:nvPr/>
        </p:nvGrpSpPr>
        <p:grpSpPr>
          <a:xfrm>
            <a:off x="411281" y="2236683"/>
            <a:ext cx="2652646" cy="684000"/>
            <a:chOff x="5987584" y="1518412"/>
            <a:chExt cx="2183024" cy="684000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70020D09-A84E-4052-84C8-E460A6907F5A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62" name="평행 사변형 61">
                <a:extLst>
                  <a:ext uri="{FF2B5EF4-FFF2-40B4-BE49-F238E27FC236}">
                    <a16:creationId xmlns:a16="http://schemas.microsoft.com/office/drawing/2014/main" id="{566AA6D7-E1F7-4470-A3CA-990D546EF28A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3" name="평행 사변형 62">
                <a:extLst>
                  <a:ext uri="{FF2B5EF4-FFF2-40B4-BE49-F238E27FC236}">
                    <a16:creationId xmlns:a16="http://schemas.microsoft.com/office/drawing/2014/main" id="{17139D73-3139-4890-AF4D-914E39C7330E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6A10584-8B21-435B-A886-F08C09743739}"/>
                </a:ext>
              </a:extLst>
            </p:cNvPr>
            <p:cNvSpPr txBox="1"/>
            <p:nvPr/>
          </p:nvSpPr>
          <p:spPr>
            <a:xfrm>
              <a:off x="6253316" y="1549605"/>
              <a:ext cx="19134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새로운 기준</a:t>
              </a: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3DA22BAF-3900-46D7-B48A-BC1EC69E78A4}"/>
              </a:ext>
            </a:extLst>
          </p:cNvPr>
          <p:cNvGrpSpPr/>
          <p:nvPr/>
        </p:nvGrpSpPr>
        <p:grpSpPr>
          <a:xfrm>
            <a:off x="728513" y="2928413"/>
            <a:ext cx="5831758" cy="3991285"/>
            <a:chOff x="672068" y="3142904"/>
            <a:chExt cx="5831758" cy="399128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BA2CAC1-9B72-4F26-93CC-6C0B5AA8B3A5}"/>
                </a:ext>
              </a:extLst>
            </p:cNvPr>
            <p:cNvSpPr txBox="1"/>
            <p:nvPr/>
          </p:nvSpPr>
          <p:spPr>
            <a:xfrm>
              <a:off x="831825" y="3142904"/>
              <a:ext cx="5672001" cy="399128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>
                  <a:latin typeface="KoPub돋움체 Bold" panose="02020603020101020101" pitchFamily="18" charset="-127"/>
                  <a:ea typeface="KoPub돋움체 Bold" panose="02020603020101020101" pitchFamily="18" charset="-127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기준</a:t>
              </a:r>
              <a:r>
                <a:rPr lang="en-US" altLang="ko-KR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1. </a:t>
              </a:r>
              <a:r>
                <a:rPr lang="ko-KR" alt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롯데 백화점 사이트의 명품 리스트</a:t>
              </a:r>
              <a:endPara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 이유 </a:t>
              </a:r>
              <a:r>
                <a:rPr lang="en-US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백화점</a:t>
              </a:r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에 입점할 정도의 </a:t>
              </a:r>
              <a:r>
                <a: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기준</a:t>
              </a:r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을 </a:t>
              </a:r>
              <a:r>
                <a: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충족</a:t>
              </a:r>
              <a:endPara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          </a:t>
              </a:r>
              <a:r>
                <a:rPr lang="en-US" altLang="ko-KR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BUT</a:t>
              </a:r>
              <a:r>
                <a:rPr lang="ko-KR" altLang="en-US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예상과 다른 예외적인 브랜드들도 존재</a:t>
              </a:r>
              <a:endParaRPr lang="en-US" altLang="ko-K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           </a:t>
              </a:r>
              <a:r>
                <a:rPr lang="ko-KR" altLang="ko-KR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∴</a:t>
              </a:r>
              <a:r>
                <a:rPr lang="ko-KR" altLang="en-US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기준</a:t>
              </a:r>
              <a:r>
                <a:rPr lang="en-US" altLang="ko-KR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ko-KR" altLang="en-US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를 추가</a:t>
              </a:r>
              <a:endParaRPr lang="en-US" altLang="ko-K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endPara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기준</a:t>
              </a:r>
              <a:r>
                <a:rPr lang="en-US" altLang="ko-KR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2. </a:t>
              </a:r>
              <a:r>
                <a:rPr lang="ko-KR" alt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카테고리 별 평균 가격이 상위</a:t>
              </a:r>
              <a:r>
                <a:rPr lang="en-US" altLang="ko-KR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25%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         </a:t>
              </a:r>
              <a:r>
                <a:rPr lang="en-US" altLang="ko-KR" sz="2000" b="1" dirty="0">
                  <a:solidFill>
                    <a:srgbClr val="1176C8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and</a:t>
              </a:r>
              <a:r>
                <a:rPr lang="en-US" altLang="ko-KR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인지도 상위 </a:t>
              </a:r>
              <a:r>
                <a:rPr lang="en-US" altLang="ko-KR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25%</a:t>
              </a:r>
              <a:r>
                <a:rPr lang="ko-KR" altLang="en-US" sz="20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 브랜드</a:t>
              </a:r>
              <a:endPara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 이유 </a:t>
              </a:r>
              <a:r>
                <a:rPr lang="en-US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  </a:t>
              </a:r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명품의 </a:t>
              </a:r>
              <a:r>
                <a: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구매행동</a:t>
              </a:r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에 주된 </a:t>
              </a:r>
              <a:r>
                <a: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영향</a:t>
              </a:r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요인은</a:t>
              </a:r>
              <a:endPara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           </a:t>
              </a:r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디자인</a:t>
              </a:r>
              <a:r>
                <a:rPr lang="en-US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브랜드명</a:t>
              </a:r>
              <a:r>
                <a:rPr lang="en-US" altLang="ko-KR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ko-KR" alt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가격</a:t>
              </a:r>
              <a:endPara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>
                <a:lnSpc>
                  <a:spcPct val="150000"/>
                </a:lnSpc>
              </a:pPr>
              <a:r>
                <a:rPr lang="ko-KR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최종 </a:t>
              </a:r>
              <a:r>
                <a:rPr lang="en-US" altLang="ko-KR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기준</a:t>
              </a:r>
              <a:r>
                <a:rPr lang="en-US" altLang="ko-KR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과 기준</a:t>
              </a:r>
              <a:r>
                <a:rPr lang="en-US" altLang="ko-KR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ko-KR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를 모두 충족하는 브랜드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E30230F0-F19A-4282-9B53-738805F28680}"/>
                </a:ext>
              </a:extLst>
            </p:cNvPr>
            <p:cNvSpPr/>
            <p:nvPr/>
          </p:nvSpPr>
          <p:spPr>
            <a:xfrm>
              <a:off x="2991965" y="4898918"/>
              <a:ext cx="2088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8F4331FD-79E3-44D6-BB07-AA559FF1DBD8}"/>
                </a:ext>
              </a:extLst>
            </p:cNvPr>
            <p:cNvSpPr/>
            <p:nvPr/>
          </p:nvSpPr>
          <p:spPr>
            <a:xfrm>
              <a:off x="1665247" y="5314967"/>
              <a:ext cx="2160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육각형 63">
              <a:extLst>
                <a:ext uri="{FF2B5EF4-FFF2-40B4-BE49-F238E27FC236}">
                  <a16:creationId xmlns:a16="http://schemas.microsoft.com/office/drawing/2014/main" id="{2A80A6AB-CBE7-4F36-A76F-591E4C0ECB35}"/>
                </a:ext>
              </a:extLst>
            </p:cNvPr>
            <p:cNvSpPr/>
            <p:nvPr/>
          </p:nvSpPr>
          <p:spPr>
            <a:xfrm rot="5400000">
              <a:off x="654068" y="3325595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5" name="육각형 64">
              <a:extLst>
                <a:ext uri="{FF2B5EF4-FFF2-40B4-BE49-F238E27FC236}">
                  <a16:creationId xmlns:a16="http://schemas.microsoft.com/office/drawing/2014/main" id="{5B7AA098-9879-4A25-A12F-3F5AB8084CC9}"/>
                </a:ext>
              </a:extLst>
            </p:cNvPr>
            <p:cNvSpPr/>
            <p:nvPr/>
          </p:nvSpPr>
          <p:spPr>
            <a:xfrm rot="5400000">
              <a:off x="654068" y="4782012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6" name="육각형 65">
              <a:extLst>
                <a:ext uri="{FF2B5EF4-FFF2-40B4-BE49-F238E27FC236}">
                  <a16:creationId xmlns:a16="http://schemas.microsoft.com/office/drawing/2014/main" id="{BC8B8B4A-E216-46EC-A05F-2F2E9A0F6137}"/>
                </a:ext>
              </a:extLst>
            </p:cNvPr>
            <p:cNvSpPr/>
            <p:nvPr/>
          </p:nvSpPr>
          <p:spPr>
            <a:xfrm rot="5400000">
              <a:off x="654068" y="6247599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C905BD80-4926-4142-8C84-AB21858EB547}"/>
                </a:ext>
              </a:extLst>
            </p:cNvPr>
            <p:cNvSpPr/>
            <p:nvPr/>
          </p:nvSpPr>
          <p:spPr>
            <a:xfrm>
              <a:off x="1591641" y="3467350"/>
              <a:ext cx="3636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AF3EA81-F898-478B-9761-CE758FEAE561}"/>
              </a:ext>
            </a:extLst>
          </p:cNvPr>
          <p:cNvSpPr txBox="1"/>
          <p:nvPr/>
        </p:nvSpPr>
        <p:spPr>
          <a:xfrm>
            <a:off x="8433638" y="4241500"/>
            <a:ext cx="1289739" cy="892552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기준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</a:p>
          <a:p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275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729E6F8-00FD-40AF-9567-BDD6C3682066}"/>
              </a:ext>
            </a:extLst>
          </p:cNvPr>
          <p:cNvSpPr txBox="1"/>
          <p:nvPr/>
        </p:nvSpPr>
        <p:spPr>
          <a:xfrm>
            <a:off x="6890156" y="4241500"/>
            <a:ext cx="1289739" cy="892552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pPr algn="ctr"/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기준 </a:t>
            </a: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</a:p>
          <a:p>
            <a:pPr algn="ctr"/>
            <a:r>
              <a:rPr lang="en-US" altLang="ko-KR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269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0CA9ACB-013C-4445-AC58-EFC9698A8B6D}"/>
              </a:ext>
            </a:extLst>
          </p:cNvPr>
          <p:cNvSpPr txBox="1"/>
          <p:nvPr/>
        </p:nvSpPr>
        <p:spPr>
          <a:xfrm>
            <a:off x="9977120" y="4179945"/>
            <a:ext cx="1315165" cy="1015663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최종</a:t>
            </a:r>
            <a:endParaRPr lang="en-US" altLang="ko-KR" sz="2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3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463</a:t>
            </a:r>
            <a:r>
              <a:rPr lang="ko-KR" altLang="en-US" sz="2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endParaRPr lang="en-US" altLang="ko-KR" sz="3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D3C019B-84E1-41A1-B98A-7459584C719D}"/>
              </a:ext>
            </a:extLst>
          </p:cNvPr>
          <p:cNvSpPr txBox="1"/>
          <p:nvPr/>
        </p:nvSpPr>
        <p:spPr>
          <a:xfrm>
            <a:off x="6611907" y="5447391"/>
            <a:ext cx="4891640" cy="461665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총 활용 브랜드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386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8FA3B-0757-43C4-94C5-38E03DF9841C}"/>
              </a:ext>
            </a:extLst>
          </p:cNvPr>
          <p:cNvSpPr txBox="1"/>
          <p:nvPr/>
        </p:nvSpPr>
        <p:spPr>
          <a:xfrm>
            <a:off x="8046573" y="4272278"/>
            <a:ext cx="416642" cy="707886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en-US" altLang="ko-KR" sz="4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&amp;</a:t>
            </a:r>
            <a:endParaRPr lang="ko-KR" alt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F612B15-F3AB-47CB-9C07-ECF7520E8C43}"/>
              </a:ext>
            </a:extLst>
          </p:cNvPr>
          <p:cNvSpPr txBox="1"/>
          <p:nvPr/>
        </p:nvSpPr>
        <p:spPr>
          <a:xfrm>
            <a:off x="9590751" y="4272278"/>
            <a:ext cx="416642" cy="707886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2400"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en-US" altLang="ko-KR" sz="4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</a:t>
            </a:r>
            <a:endParaRPr lang="ko-KR" altLang="en-US" sz="4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3CF54A64-9734-40F5-B0DB-8342BFD29C05}"/>
              </a:ext>
            </a:extLst>
          </p:cNvPr>
          <p:cNvSpPr/>
          <p:nvPr/>
        </p:nvSpPr>
        <p:spPr>
          <a:xfrm>
            <a:off x="7506858" y="5763155"/>
            <a:ext cx="3060000" cy="180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22819CB-D0F2-433C-A39D-57391BFE120E}"/>
              </a:ext>
            </a:extLst>
          </p:cNvPr>
          <p:cNvSpPr/>
          <p:nvPr/>
        </p:nvSpPr>
        <p:spPr>
          <a:xfrm>
            <a:off x="884585" y="6396555"/>
            <a:ext cx="96368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기준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출처 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김미숙, 2010.02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명품 대중화 시대의 명품 브랜드 인지도와 주요 속성에 대한 인식 및 구매 행동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882CCC-5B0C-4839-B0E7-972FB8A4D909}"/>
              </a:ext>
            </a:extLst>
          </p:cNvPr>
          <p:cNvSpPr txBox="1"/>
          <p:nvPr/>
        </p:nvSpPr>
        <p:spPr>
          <a:xfrm>
            <a:off x="8119593" y="3248603"/>
            <a:ext cx="1960842" cy="75405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LOTTE</a:t>
            </a:r>
          </a:p>
          <a:p>
            <a:pPr algn="ctr"/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DEAPARTMENT STORE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68411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>
            <a:extLst>
              <a:ext uri="{FF2B5EF4-FFF2-40B4-BE49-F238E27FC236}">
                <a16:creationId xmlns:a16="http://schemas.microsoft.com/office/drawing/2014/main" id="{31835ACF-BD4C-40E5-B1C2-0263335AEC53}"/>
              </a:ext>
            </a:extLst>
          </p:cNvPr>
          <p:cNvGrpSpPr/>
          <p:nvPr/>
        </p:nvGrpSpPr>
        <p:grpSpPr>
          <a:xfrm>
            <a:off x="248598" y="1177400"/>
            <a:ext cx="2183024" cy="709252"/>
            <a:chOff x="5987584" y="1493160"/>
            <a:chExt cx="2183024" cy="709252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099ABE74-4566-4CE7-8BCB-4CDBD81A9FB5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41" name="평행 사변형 40">
                <a:extLst>
                  <a:ext uri="{FF2B5EF4-FFF2-40B4-BE49-F238E27FC236}">
                    <a16:creationId xmlns:a16="http://schemas.microsoft.com/office/drawing/2014/main" id="{718F51D3-A3DA-474C-8A41-0D32791A5308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평행 사변형 41">
                <a:extLst>
                  <a:ext uri="{FF2B5EF4-FFF2-40B4-BE49-F238E27FC236}">
                    <a16:creationId xmlns:a16="http://schemas.microsoft.com/office/drawing/2014/main" id="{3E6D92BF-4D2F-48C5-9FAC-84C29B0858CE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F82FCAE-9424-4A55-AC61-CD2C904ABC3A}"/>
                </a:ext>
              </a:extLst>
            </p:cNvPr>
            <p:cNvSpPr txBox="1"/>
            <p:nvPr/>
          </p:nvSpPr>
          <p:spPr>
            <a:xfrm>
              <a:off x="6253316" y="1493160"/>
              <a:ext cx="19134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최신성</a:t>
              </a:r>
              <a:endParaRPr lang="ko-KR" altLang="en-US" sz="28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3.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데이터 분석 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lang="ko-KR" altLang="en-US" sz="2400" b="1" i="1" dirty="0" err="1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럭셔리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 브랜드 </a:t>
            </a:r>
            <a:r>
              <a:rPr lang="en-US" altLang="ko-KR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EDA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F0C5AFC-3F1A-433C-AC81-56B958BD845F}"/>
              </a:ext>
            </a:extLst>
          </p:cNvPr>
          <p:cNvSpPr/>
          <p:nvPr/>
        </p:nvSpPr>
        <p:spPr>
          <a:xfrm>
            <a:off x="8029680" y="3210218"/>
            <a:ext cx="3282588" cy="13619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CONTENTS A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컨텐츠에 대한 내용을 적어요</a:t>
            </a:r>
            <a:endParaRPr lang="en-US" altLang="ko-KR" sz="16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Enjoy your stylish business and campus life with BIZCAM </a:t>
            </a:r>
          </a:p>
        </p:txBody>
      </p:sp>
    </p:spTree>
    <p:extLst>
      <p:ext uri="{BB962C8B-B14F-4D97-AF65-F5344CB8AC3E}">
        <p14:creationId xmlns:p14="http://schemas.microsoft.com/office/powerpoint/2010/main" val="989087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>
            <a:extLst>
              <a:ext uri="{FF2B5EF4-FFF2-40B4-BE49-F238E27FC236}">
                <a16:creationId xmlns:a16="http://schemas.microsoft.com/office/drawing/2014/main" id="{31835ACF-BD4C-40E5-B1C2-0263335AEC53}"/>
              </a:ext>
            </a:extLst>
          </p:cNvPr>
          <p:cNvGrpSpPr/>
          <p:nvPr/>
        </p:nvGrpSpPr>
        <p:grpSpPr>
          <a:xfrm>
            <a:off x="248598" y="1177400"/>
            <a:ext cx="2183024" cy="709252"/>
            <a:chOff x="5987584" y="1493160"/>
            <a:chExt cx="2183024" cy="709252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099ABE74-4566-4CE7-8BCB-4CDBD81A9FB5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41" name="평행 사변형 40">
                <a:extLst>
                  <a:ext uri="{FF2B5EF4-FFF2-40B4-BE49-F238E27FC236}">
                    <a16:creationId xmlns:a16="http://schemas.microsoft.com/office/drawing/2014/main" id="{718F51D3-A3DA-474C-8A41-0D32791A5308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평행 사변형 41">
                <a:extLst>
                  <a:ext uri="{FF2B5EF4-FFF2-40B4-BE49-F238E27FC236}">
                    <a16:creationId xmlns:a16="http://schemas.microsoft.com/office/drawing/2014/main" id="{3E6D92BF-4D2F-48C5-9FAC-84C29B0858CE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F82FCAE-9424-4A55-AC61-CD2C904ABC3A}"/>
                </a:ext>
              </a:extLst>
            </p:cNvPr>
            <p:cNvSpPr txBox="1"/>
            <p:nvPr/>
          </p:nvSpPr>
          <p:spPr>
            <a:xfrm>
              <a:off x="6253316" y="1493160"/>
              <a:ext cx="19134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최신성</a:t>
              </a:r>
              <a:endParaRPr lang="ko-KR" altLang="en-US" sz="28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EC083511-C858-46D4-B3A9-C4677F706AC6}"/>
              </a:ext>
            </a:extLst>
          </p:cNvPr>
          <p:cNvSpPr/>
          <p:nvPr/>
        </p:nvSpPr>
        <p:spPr>
          <a:xfrm flipH="1">
            <a:off x="1990194" y="1181689"/>
            <a:ext cx="4554036" cy="291737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749300" dist="812800" dir="5400000" sx="77000" sy="7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rtlCol="0" anchor="ctr">
            <a:noAutofit/>
          </a:bodyPr>
          <a:lstStyle/>
          <a:p>
            <a:pPr lvl="0">
              <a:lnSpc>
                <a:spcPct val="150000"/>
              </a:lnSpc>
            </a:pPr>
            <a:endParaRPr lang="ko-KR" altLang="en-US" sz="1050" dirty="0">
              <a:solidFill>
                <a:sysClr val="windowText" lastClr="00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3.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데이터 분석 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- 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선호지수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DD819236-8AA1-40D4-A9AB-2D4C2AFFD40B}"/>
              </a:ext>
            </a:extLst>
          </p:cNvPr>
          <p:cNvGrpSpPr/>
          <p:nvPr/>
        </p:nvGrpSpPr>
        <p:grpSpPr>
          <a:xfrm>
            <a:off x="920507" y="5739210"/>
            <a:ext cx="2183024" cy="690202"/>
            <a:chOff x="5987584" y="1512210"/>
            <a:chExt cx="2183024" cy="690202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40D62E8A-0F6A-40BE-9A50-5FB98D7A7765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49" name="평행 사변형 48">
                <a:extLst>
                  <a:ext uri="{FF2B5EF4-FFF2-40B4-BE49-F238E27FC236}">
                    <a16:creationId xmlns:a16="http://schemas.microsoft.com/office/drawing/2014/main" id="{E09402CA-4254-45A1-94A7-F53ABB4EBD31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평행 사변형 49">
                <a:extLst>
                  <a:ext uri="{FF2B5EF4-FFF2-40B4-BE49-F238E27FC236}">
                    <a16:creationId xmlns:a16="http://schemas.microsoft.com/office/drawing/2014/main" id="{CD628463-CED8-408D-B909-973BA6458ADE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799FDC2-A276-41C9-9CBA-F62367348968}"/>
                </a:ext>
              </a:extLst>
            </p:cNvPr>
            <p:cNvSpPr txBox="1"/>
            <p:nvPr/>
          </p:nvSpPr>
          <p:spPr>
            <a:xfrm>
              <a:off x="6253316" y="1512210"/>
              <a:ext cx="19134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관심도</a:t>
              </a: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4C0A8BB7-BF0C-4966-A510-94D28680A556}"/>
              </a:ext>
            </a:extLst>
          </p:cNvPr>
          <p:cNvGrpSpPr/>
          <p:nvPr/>
        </p:nvGrpSpPr>
        <p:grpSpPr>
          <a:xfrm>
            <a:off x="9872086" y="3645201"/>
            <a:ext cx="2135827" cy="690202"/>
            <a:chOff x="6077619" y="1512210"/>
            <a:chExt cx="2135827" cy="690202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531C5BF7-B2E1-48BF-956F-9A063EFE3D15}"/>
                </a:ext>
              </a:extLst>
            </p:cNvPr>
            <p:cNvGrpSpPr/>
            <p:nvPr/>
          </p:nvGrpSpPr>
          <p:grpSpPr>
            <a:xfrm>
              <a:off x="6077619" y="1518412"/>
              <a:ext cx="2135827" cy="684000"/>
              <a:chOff x="1752602" y="1338581"/>
              <a:chExt cx="2016195" cy="534137"/>
            </a:xfrm>
            <a:effectLst/>
          </p:grpSpPr>
          <p:sp>
            <p:nvSpPr>
              <p:cNvPr id="54" name="평행 사변형 53">
                <a:extLst>
                  <a:ext uri="{FF2B5EF4-FFF2-40B4-BE49-F238E27FC236}">
                    <a16:creationId xmlns:a16="http://schemas.microsoft.com/office/drawing/2014/main" id="{86B727B5-C3B7-4D2E-9B67-1A5BB2B65C8B}"/>
                  </a:ext>
                </a:extLst>
              </p:cNvPr>
              <p:cNvSpPr/>
              <p:nvPr/>
            </p:nvSpPr>
            <p:spPr>
              <a:xfrm rot="555883" flipH="1">
                <a:off x="2166339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평행 사변형 54">
                <a:extLst>
                  <a:ext uri="{FF2B5EF4-FFF2-40B4-BE49-F238E27FC236}">
                    <a16:creationId xmlns:a16="http://schemas.microsoft.com/office/drawing/2014/main" id="{3A40E88B-B007-4AEF-BEFD-64C833E70C50}"/>
                  </a:ext>
                </a:extLst>
              </p:cNvPr>
              <p:cNvSpPr/>
              <p:nvPr/>
            </p:nvSpPr>
            <p:spPr>
              <a:xfrm flipH="1"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D49C4D3-693E-483A-A409-AE22F4898463}"/>
                </a:ext>
              </a:extLst>
            </p:cNvPr>
            <p:cNvSpPr txBox="1"/>
            <p:nvPr/>
          </p:nvSpPr>
          <p:spPr>
            <a:xfrm>
              <a:off x="6111076" y="1512210"/>
              <a:ext cx="19134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인기도</a:t>
              </a:r>
            </a:p>
          </p:txBody>
        </p:sp>
      </p:grp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49EAA652-228D-44A9-AF19-C17BEBAF6F44}"/>
              </a:ext>
            </a:extLst>
          </p:cNvPr>
          <p:cNvSpPr/>
          <p:nvPr/>
        </p:nvSpPr>
        <p:spPr>
          <a:xfrm flipH="1">
            <a:off x="6132384" y="1391392"/>
            <a:ext cx="4368503" cy="277526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749300" dist="812800" dir="5400000" sx="77000" sy="7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rtlCol="0" anchor="ctr">
            <a:noAutofit/>
          </a:bodyPr>
          <a:lstStyle/>
          <a:p>
            <a:pPr lvl="0">
              <a:lnSpc>
                <a:spcPct val="150000"/>
              </a:lnSpc>
            </a:pPr>
            <a:endParaRPr lang="ko-KR" altLang="en-US" sz="1050" dirty="0">
              <a:solidFill>
                <a:sysClr val="windowText" lastClr="00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98449F80-D5AE-4242-A649-E61CB98F3CA3}"/>
              </a:ext>
            </a:extLst>
          </p:cNvPr>
          <p:cNvSpPr/>
          <p:nvPr/>
        </p:nvSpPr>
        <p:spPr>
          <a:xfrm flipH="1">
            <a:off x="2711776" y="3983238"/>
            <a:ext cx="5388427" cy="228009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749300" dist="812800" dir="5400000" sx="77000" sy="7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180000" rtlCol="0" anchor="ctr">
            <a:noAutofit/>
          </a:bodyPr>
          <a:lstStyle/>
          <a:p>
            <a:pPr lvl="0" algn="r">
              <a:lnSpc>
                <a:spcPct val="150000"/>
              </a:lnSpc>
            </a:pPr>
            <a:endParaRPr lang="ko-KR" altLang="en-US" sz="1050" dirty="0">
              <a:solidFill>
                <a:sysClr val="windowText" lastClr="000000"/>
              </a:solidFill>
              <a:latin typeface="맑은 고딕" panose="020B0503020000020004" pitchFamily="50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74C3F32A-3E05-4378-950E-312D391E3610}"/>
              </a:ext>
            </a:extLst>
          </p:cNvPr>
          <p:cNvGrpSpPr/>
          <p:nvPr/>
        </p:nvGrpSpPr>
        <p:grpSpPr>
          <a:xfrm>
            <a:off x="2115064" y="1446999"/>
            <a:ext cx="4414129" cy="2387586"/>
            <a:chOff x="2139778" y="1446999"/>
            <a:chExt cx="4414129" cy="2387586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A4DFE694-908C-4AFC-8C26-2270B7E2D815}"/>
                </a:ext>
              </a:extLst>
            </p:cNvPr>
            <p:cNvSpPr/>
            <p:nvPr/>
          </p:nvSpPr>
          <p:spPr>
            <a:xfrm>
              <a:off x="2341876" y="1661347"/>
              <a:ext cx="1116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A82F05E-767C-475E-9FD1-B01861B0D6F4}"/>
                </a:ext>
              </a:extLst>
            </p:cNvPr>
            <p:cNvSpPr txBox="1"/>
            <p:nvPr/>
          </p:nvSpPr>
          <p:spPr>
            <a:xfrm>
              <a:off x="2267156" y="2165545"/>
              <a:ext cx="32351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 lvl="0">
                <a:defRPr sz="200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KoPub돋움체 Medium" panose="02020603020101020101" pitchFamily="18" charset="-127"/>
                  <a:ea typeface="KoPub돋움체 Medium" panose="02020603020101020101" pitchFamily="18" charset="-127"/>
                </a:defRPr>
              </a:lvl1pPr>
            </a:lstStyle>
            <a:p>
              <a:r>
                <a:rPr lang="ko-KR" altLang="en-US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내부 데이터 </a:t>
              </a:r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날짜</a:t>
              </a:r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판매 건수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B7ADB8F2-D485-4ABD-93C0-F4AD9432A796}"/>
                </a:ext>
              </a:extLst>
            </p:cNvPr>
            <p:cNvSpPr/>
            <p:nvPr/>
          </p:nvSpPr>
          <p:spPr>
            <a:xfrm>
              <a:off x="2267156" y="1806272"/>
              <a:ext cx="397416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현재 시점을 기준으로 </a:t>
              </a:r>
              <a:r>
                <a:rPr lang="ko-KR" altLang="ko-KR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최신성</a:t>
              </a:r>
              <a:r>
                <a:rPr lang="ko-KR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가중치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0F4DD5EF-4862-4454-A355-40DA7902C2FD}"/>
                </a:ext>
              </a:extLst>
            </p:cNvPr>
            <p:cNvSpPr/>
            <p:nvPr/>
          </p:nvSpPr>
          <p:spPr>
            <a:xfrm>
              <a:off x="2267156" y="1446999"/>
              <a:ext cx="428675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ko-KR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최근에 많이 팔린 </a:t>
              </a:r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상품을 나타내는 지수</a:t>
              </a:r>
              <a:endParaRPr lang="ko-KR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8" name="육각형 67">
              <a:extLst>
                <a:ext uri="{FF2B5EF4-FFF2-40B4-BE49-F238E27FC236}">
                  <a16:creationId xmlns:a16="http://schemas.microsoft.com/office/drawing/2014/main" id="{C4B8C4F9-3AB2-4CAA-8F1C-A8C4FE7DA398}"/>
                </a:ext>
              </a:extLst>
            </p:cNvPr>
            <p:cNvSpPr/>
            <p:nvPr/>
          </p:nvSpPr>
          <p:spPr>
            <a:xfrm rot="5400000">
              <a:off x="2121778" y="1534069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9" name="육각형 68">
              <a:extLst>
                <a:ext uri="{FF2B5EF4-FFF2-40B4-BE49-F238E27FC236}">
                  <a16:creationId xmlns:a16="http://schemas.microsoft.com/office/drawing/2014/main" id="{FAC9BB73-11D8-456A-AF5F-F5B3828E3E39}"/>
                </a:ext>
              </a:extLst>
            </p:cNvPr>
            <p:cNvSpPr/>
            <p:nvPr/>
          </p:nvSpPr>
          <p:spPr>
            <a:xfrm rot="5400000">
              <a:off x="2121778" y="2264720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70" name="육각형 69">
              <a:extLst>
                <a:ext uri="{FF2B5EF4-FFF2-40B4-BE49-F238E27FC236}">
                  <a16:creationId xmlns:a16="http://schemas.microsoft.com/office/drawing/2014/main" id="{C6ACA621-579D-42BD-89EA-02F29C89D433}"/>
                </a:ext>
              </a:extLst>
            </p:cNvPr>
            <p:cNvSpPr/>
            <p:nvPr/>
          </p:nvSpPr>
          <p:spPr>
            <a:xfrm rot="5400000">
              <a:off x="2121778" y="2688971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71" name="직사각형 70">
              <a:extLst>
                <a:ext uri="{FF2B5EF4-FFF2-40B4-BE49-F238E27FC236}">
                  <a16:creationId xmlns:a16="http://schemas.microsoft.com/office/drawing/2014/main" id="{39919DDC-EEF0-4DE4-B6E7-5A4C80A53F2C}"/>
                </a:ext>
              </a:extLst>
            </p:cNvPr>
            <p:cNvSpPr/>
            <p:nvPr/>
          </p:nvSpPr>
          <p:spPr>
            <a:xfrm>
              <a:off x="4233122" y="3247296"/>
              <a:ext cx="1116000" cy="72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5279FA7C-25AF-451D-B15F-7E20BB18C1EA}"/>
                </a:ext>
              </a:extLst>
            </p:cNvPr>
            <p:cNvSpPr/>
            <p:nvPr/>
          </p:nvSpPr>
          <p:spPr>
            <a:xfrm>
              <a:off x="2359456" y="3475710"/>
              <a:ext cx="2520000" cy="72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DCC4ACA9-DF2C-4A24-96D9-CD91D1E2DF80}"/>
                </a:ext>
              </a:extLst>
            </p:cNvPr>
            <p:cNvSpPr/>
            <p:nvPr/>
          </p:nvSpPr>
          <p:spPr>
            <a:xfrm>
              <a:off x="2267156" y="2603479"/>
              <a:ext cx="3908442" cy="12311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적용 방법</a:t>
              </a:r>
              <a:endPara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단위 기간 T-1부터 T-6까지의 이용 횟수가 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a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b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c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d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e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f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일 때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위의 0.1씩 감소하는 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선형 가중치를 </a:t>
              </a:r>
              <a:r>
                <a:rPr lang="ko-KR" altLang="ko-KR" sz="14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최신성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가중치로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적용하는 경우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(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a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*1,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b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*0.9,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c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*0.8,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d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*0.7,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e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*0.6,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f</a:t>
              </a:r>
              <a:r>
                <a:rPr lang="ko-KR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*0.5) </a:t>
              </a:r>
              <a:endParaRPr lang="ko-KR" altLang="en-US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034BD184-45B9-4A86-8F37-3546463C945C}"/>
              </a:ext>
            </a:extLst>
          </p:cNvPr>
          <p:cNvGrpSpPr/>
          <p:nvPr/>
        </p:nvGrpSpPr>
        <p:grpSpPr>
          <a:xfrm>
            <a:off x="2872917" y="4055208"/>
            <a:ext cx="5956218" cy="2172143"/>
            <a:chOff x="2139778" y="1446999"/>
            <a:chExt cx="5956218" cy="2172143"/>
          </a:xfrm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39AA42FB-5E93-4518-96B2-4E20A1C80753}"/>
                </a:ext>
              </a:extLst>
            </p:cNvPr>
            <p:cNvSpPr/>
            <p:nvPr/>
          </p:nvSpPr>
          <p:spPr>
            <a:xfrm>
              <a:off x="3070921" y="1648990"/>
              <a:ext cx="1044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D1DAFF4-148C-4610-B60A-5F95DDB73B3F}"/>
                </a:ext>
              </a:extLst>
            </p:cNvPr>
            <p:cNvSpPr txBox="1"/>
            <p:nvPr/>
          </p:nvSpPr>
          <p:spPr>
            <a:xfrm>
              <a:off x="2267156" y="2165545"/>
              <a:ext cx="43220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 lvl="0">
                <a:defRPr sz="200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KoPub돋움체 Medium" panose="02020603020101020101" pitchFamily="18" charset="-127"/>
                  <a:ea typeface="KoPub돋움체 Medium" panose="02020603020101020101" pitchFamily="18" charset="-127"/>
                </a:defRPr>
              </a:lvl1pPr>
            </a:lstStyle>
            <a:p>
              <a:r>
                <a:rPr lang="ko-KR" altLang="en-US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내부 데이터 </a:t>
              </a:r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세션 시간</a:t>
              </a:r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열람 페이지 </a:t>
              </a:r>
              <a:r>
                <a:rPr lang="ko-KR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2" name="직사각형 91">
              <a:extLst>
                <a:ext uri="{FF2B5EF4-FFF2-40B4-BE49-F238E27FC236}">
                  <a16:creationId xmlns:a16="http://schemas.microsoft.com/office/drawing/2014/main" id="{4AC2E6D7-9260-4D61-B56A-B3797488F07A}"/>
                </a:ext>
              </a:extLst>
            </p:cNvPr>
            <p:cNvSpPr/>
            <p:nvPr/>
          </p:nvSpPr>
          <p:spPr>
            <a:xfrm>
              <a:off x="2267156" y="1806272"/>
              <a:ext cx="51427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상품을 구매 하는 데 까지 소비하는 시간과 노력</a:t>
              </a:r>
              <a:endParaRPr lang="ko-KR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10F45CC4-06AC-46F3-8F98-B11843E918B1}"/>
                </a:ext>
              </a:extLst>
            </p:cNvPr>
            <p:cNvSpPr/>
            <p:nvPr/>
          </p:nvSpPr>
          <p:spPr>
            <a:xfrm>
              <a:off x="2267156" y="1446999"/>
              <a:ext cx="474841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상품이 얼마나 관심을 받는지 나타내는 지수</a:t>
              </a:r>
              <a:endParaRPr lang="ko-KR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4" name="육각형 93">
              <a:extLst>
                <a:ext uri="{FF2B5EF4-FFF2-40B4-BE49-F238E27FC236}">
                  <a16:creationId xmlns:a16="http://schemas.microsoft.com/office/drawing/2014/main" id="{3822C386-CE64-4BC3-BE25-9D68E8CF129F}"/>
                </a:ext>
              </a:extLst>
            </p:cNvPr>
            <p:cNvSpPr/>
            <p:nvPr/>
          </p:nvSpPr>
          <p:spPr>
            <a:xfrm rot="5400000">
              <a:off x="2121778" y="1534069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95" name="육각형 94">
              <a:extLst>
                <a:ext uri="{FF2B5EF4-FFF2-40B4-BE49-F238E27FC236}">
                  <a16:creationId xmlns:a16="http://schemas.microsoft.com/office/drawing/2014/main" id="{8D062EDD-855E-4927-BA29-66C5FEFD479B}"/>
                </a:ext>
              </a:extLst>
            </p:cNvPr>
            <p:cNvSpPr/>
            <p:nvPr/>
          </p:nvSpPr>
          <p:spPr>
            <a:xfrm rot="5400000">
              <a:off x="2121778" y="2264720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96" name="육각형 95">
              <a:extLst>
                <a:ext uri="{FF2B5EF4-FFF2-40B4-BE49-F238E27FC236}">
                  <a16:creationId xmlns:a16="http://schemas.microsoft.com/office/drawing/2014/main" id="{E0308CFD-AFC5-4038-A917-563CAC0F8CDD}"/>
                </a:ext>
              </a:extLst>
            </p:cNvPr>
            <p:cNvSpPr/>
            <p:nvPr/>
          </p:nvSpPr>
          <p:spPr>
            <a:xfrm rot="5400000">
              <a:off x="2121778" y="2688971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0A055ECD-461E-4B10-8C03-6729CA8355E7}"/>
                </a:ext>
              </a:extLst>
            </p:cNvPr>
            <p:cNvSpPr/>
            <p:nvPr/>
          </p:nvSpPr>
          <p:spPr>
            <a:xfrm>
              <a:off x="2356550" y="3074915"/>
              <a:ext cx="3348000" cy="72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직사각형 98">
              <a:extLst>
                <a:ext uri="{FF2B5EF4-FFF2-40B4-BE49-F238E27FC236}">
                  <a16:creationId xmlns:a16="http://schemas.microsoft.com/office/drawing/2014/main" id="{64A5B006-842E-4CF3-B8EA-14FAB0F7F3C7}"/>
                </a:ext>
              </a:extLst>
            </p:cNvPr>
            <p:cNvSpPr/>
            <p:nvPr/>
          </p:nvSpPr>
          <p:spPr>
            <a:xfrm>
              <a:off x="2267156" y="2603479"/>
              <a:ext cx="5828840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적용 방법</a:t>
              </a:r>
              <a:endPara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검색결과를 열람하는데 소요되는 평균 시간정보를 기준으로 점수 설정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평균 소요시간이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5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분일 때 이를 기준으로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 단위로 선호도 점수설정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Ex)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30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~ 5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30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0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/ 3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30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~ 4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30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초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 -1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 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C093FE2C-6392-4E53-88F5-300665FDB6DF}"/>
              </a:ext>
            </a:extLst>
          </p:cNvPr>
          <p:cNvGrpSpPr/>
          <p:nvPr/>
        </p:nvGrpSpPr>
        <p:grpSpPr>
          <a:xfrm>
            <a:off x="5733227" y="1479731"/>
            <a:ext cx="4617376" cy="2590028"/>
            <a:chOff x="5523158" y="1887512"/>
            <a:chExt cx="4617376" cy="2590028"/>
          </a:xfrm>
        </p:grpSpPr>
        <p:sp>
          <p:nvSpPr>
            <p:cNvPr id="100" name="육각형 99">
              <a:extLst>
                <a:ext uri="{FF2B5EF4-FFF2-40B4-BE49-F238E27FC236}">
                  <a16:creationId xmlns:a16="http://schemas.microsoft.com/office/drawing/2014/main" id="{10727943-62D8-41CE-9418-E7943F12DE35}"/>
                </a:ext>
              </a:extLst>
            </p:cNvPr>
            <p:cNvSpPr/>
            <p:nvPr/>
          </p:nvSpPr>
          <p:spPr>
            <a:xfrm rot="5400000">
              <a:off x="9942534" y="1983173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01" name="육각형 100">
              <a:extLst>
                <a:ext uri="{FF2B5EF4-FFF2-40B4-BE49-F238E27FC236}">
                  <a16:creationId xmlns:a16="http://schemas.microsoft.com/office/drawing/2014/main" id="{FC898A33-92DB-43FD-9FDC-B8FDA963502C}"/>
                </a:ext>
              </a:extLst>
            </p:cNvPr>
            <p:cNvSpPr/>
            <p:nvPr/>
          </p:nvSpPr>
          <p:spPr>
            <a:xfrm rot="5400000">
              <a:off x="9942534" y="2441970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02" name="육각형 101">
              <a:extLst>
                <a:ext uri="{FF2B5EF4-FFF2-40B4-BE49-F238E27FC236}">
                  <a16:creationId xmlns:a16="http://schemas.microsoft.com/office/drawing/2014/main" id="{400D2626-26D9-4CF5-AD02-107F0D9CDBE6}"/>
                </a:ext>
              </a:extLst>
            </p:cNvPr>
            <p:cNvSpPr/>
            <p:nvPr/>
          </p:nvSpPr>
          <p:spPr>
            <a:xfrm rot="5400000">
              <a:off x="9942534" y="3138075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FE1A3AD-BCD1-440F-94FB-7A955A7270FD}"/>
                </a:ext>
              </a:extLst>
            </p:cNvPr>
            <p:cNvSpPr txBox="1"/>
            <p:nvPr/>
          </p:nvSpPr>
          <p:spPr>
            <a:xfrm>
              <a:off x="6217259" y="2365294"/>
              <a:ext cx="3760966" cy="646331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ko-KR"/>
              </a:defPPr>
              <a:lvl1pPr lvl="0">
                <a:defRPr sz="200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KoPub돋움체 Medium" panose="02020603020101020101" pitchFamily="18" charset="-127"/>
                  <a:ea typeface="KoPub돋움체 Medium" panose="02020603020101020101" pitchFamily="18" charset="-127"/>
                </a:defRPr>
              </a:lvl1pPr>
            </a:lstStyle>
            <a:p>
              <a:pPr algn="r"/>
              <a:r>
                <a:rPr lang="ko-KR" altLang="en-US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내부 데이터 </a:t>
              </a:r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판매량</a:t>
              </a:r>
              <a:endPara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r"/>
              <a:r>
                <a:rPr lang="ko-KR" altLang="en-US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외부 데이터 </a:t>
              </a:r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네이버 </a:t>
              </a:r>
              <a:r>
                <a:rPr lang="ko-KR" altLang="en-US" sz="180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데이터랩</a:t>
              </a:r>
              <a:r>
                <a:rPr lang="ko-KR" altLang="en-US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API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71D05D67-2C67-4142-9F68-1CF19DC8F831}"/>
                </a:ext>
              </a:extLst>
            </p:cNvPr>
            <p:cNvSpPr/>
            <p:nvPr/>
          </p:nvSpPr>
          <p:spPr>
            <a:xfrm>
              <a:off x="7299892" y="2111419"/>
              <a:ext cx="1044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A419053D-CB73-4C23-9550-2BF66DB36705}"/>
                </a:ext>
              </a:extLst>
            </p:cNvPr>
            <p:cNvSpPr/>
            <p:nvPr/>
          </p:nvSpPr>
          <p:spPr>
            <a:xfrm>
              <a:off x="6778310" y="1887512"/>
              <a:ext cx="31999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r"/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상품의 인기를 나타내는 지수</a:t>
              </a:r>
              <a:endParaRPr lang="ko-KR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23F8EBCB-534E-47B0-8488-52948569837E}"/>
                </a:ext>
              </a:extLst>
            </p:cNvPr>
            <p:cNvSpPr/>
            <p:nvPr/>
          </p:nvSpPr>
          <p:spPr>
            <a:xfrm>
              <a:off x="7002298" y="3481577"/>
              <a:ext cx="2880000" cy="108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78346DD3-F669-4742-96E1-27BF394C8FB1}"/>
                </a:ext>
              </a:extLst>
            </p:cNvPr>
            <p:cNvSpPr/>
            <p:nvPr/>
          </p:nvSpPr>
          <p:spPr>
            <a:xfrm>
              <a:off x="5523158" y="3030990"/>
              <a:ext cx="4455067" cy="14465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ko-KR" altLang="en-US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적용 방법</a:t>
              </a:r>
              <a:endPara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r"/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검색어에서 브랜드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or 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카테고리가 검색 된 것을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Count</a:t>
              </a:r>
            </a:p>
            <a:p>
              <a:pPr algn="r"/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 수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+ 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카테고리 수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r"/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Ex) A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 x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 B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 y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r"/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C</a:t>
              </a:r>
              <a:r>
                <a:rPr lang="ko-KR" altLang="en-US" sz="14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상품군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 z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,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D</a:t>
              </a:r>
              <a:r>
                <a:rPr lang="ko-KR" altLang="en-US" sz="14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상품군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 w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r"/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A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브랜드의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C</a:t>
              </a:r>
              <a:r>
                <a:rPr lang="ko-KR" altLang="en-US" sz="14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상품군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en-US" altLang="ko-KR" sz="14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x+y</a:t>
              </a:r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점</a:t>
              </a:r>
              <a:endParaRPr lang="en-US" altLang="ko-KR" sz="1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14" name="그룹 113">
            <a:extLst>
              <a:ext uri="{FF2B5EF4-FFF2-40B4-BE49-F238E27FC236}">
                <a16:creationId xmlns:a16="http://schemas.microsoft.com/office/drawing/2014/main" id="{22D65774-68E8-476A-A5EC-E6D780DA17CE}"/>
              </a:ext>
            </a:extLst>
          </p:cNvPr>
          <p:cNvGrpSpPr/>
          <p:nvPr/>
        </p:nvGrpSpPr>
        <p:grpSpPr>
          <a:xfrm>
            <a:off x="8004244" y="4844352"/>
            <a:ext cx="3775478" cy="1492716"/>
            <a:chOff x="7991887" y="5140917"/>
            <a:chExt cx="3775478" cy="1492716"/>
          </a:xfrm>
        </p:grpSpPr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4624E479-6A4A-48A3-9242-887FD781CA29}"/>
                </a:ext>
              </a:extLst>
            </p:cNvPr>
            <p:cNvSpPr/>
            <p:nvPr/>
          </p:nvSpPr>
          <p:spPr>
            <a:xfrm>
              <a:off x="9592203" y="5383274"/>
              <a:ext cx="1800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EDE45765-8F8B-41FE-B35F-B1476D9534D2}"/>
                </a:ext>
              </a:extLst>
            </p:cNvPr>
            <p:cNvSpPr/>
            <p:nvPr/>
          </p:nvSpPr>
          <p:spPr>
            <a:xfrm>
              <a:off x="9745657" y="5803353"/>
              <a:ext cx="1728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CB8E50C5-08B8-4693-A4DC-A0BA4AEF8F5E}"/>
                </a:ext>
              </a:extLst>
            </p:cNvPr>
            <p:cNvSpPr/>
            <p:nvPr/>
          </p:nvSpPr>
          <p:spPr>
            <a:xfrm>
              <a:off x="10310217" y="6230859"/>
              <a:ext cx="864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C5A7B72F-2C9B-4842-8C60-7CF360B9270A}"/>
                </a:ext>
              </a:extLst>
            </p:cNvPr>
            <p:cNvSpPr/>
            <p:nvPr/>
          </p:nvSpPr>
          <p:spPr>
            <a:xfrm>
              <a:off x="7991887" y="5140917"/>
              <a:ext cx="3775478" cy="14927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spcAft>
                  <a:spcPts val="900"/>
                </a:spcAft>
              </a:pPr>
              <a:r>
                <a:rPr lang="en-US" altLang="ko-KR" sz="16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3</a:t>
              </a:r>
              <a:r>
                <a:rPr lang="ko-KR" altLang="en-US" sz="16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가지 </a:t>
              </a:r>
              <a:r>
                <a:rPr lang="ko-KR" altLang="en-US" sz="20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지수를 </a:t>
              </a:r>
              <a:r>
                <a:rPr lang="en-US" altLang="ko-KR" sz="20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z-score</a:t>
              </a:r>
              <a:r>
                <a:rPr lang="ko-KR" altLang="en-US" sz="20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로 표준화 </a:t>
              </a:r>
              <a:r>
                <a:rPr lang="ko-KR" altLang="en-US" sz="16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후</a:t>
              </a:r>
              <a:endParaRPr lang="en-US" altLang="ko-KR" sz="1600" b="1" dirty="0">
                <a:solidFill>
                  <a:srgbClr val="4040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endParaRPr>
            </a:p>
            <a:p>
              <a:pPr algn="r">
                <a:spcAft>
                  <a:spcPts val="900"/>
                </a:spcAft>
              </a:pPr>
              <a:r>
                <a:rPr lang="ko-KR" altLang="en-US" sz="20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합산</a:t>
              </a:r>
              <a:r>
                <a:rPr lang="ko-KR" altLang="en-US" sz="16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하여 </a:t>
              </a:r>
              <a:r>
                <a:rPr lang="en-US" altLang="ko-KR" sz="20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min-max </a:t>
              </a:r>
              <a:r>
                <a:rPr lang="ko-KR" altLang="en-US" sz="20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표준화</a:t>
              </a:r>
              <a:r>
                <a:rPr lang="ko-KR" altLang="en-US" sz="16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로</a:t>
              </a:r>
              <a:endParaRPr lang="en-US" altLang="ko-KR" sz="1600" b="1" dirty="0">
                <a:solidFill>
                  <a:srgbClr val="4040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endParaRPr>
            </a:p>
            <a:p>
              <a:pPr algn="r">
                <a:spcAft>
                  <a:spcPts val="900"/>
                </a:spcAft>
              </a:pPr>
              <a:r>
                <a:rPr lang="ko-KR" altLang="en-US" sz="16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하나의 </a:t>
              </a:r>
              <a:r>
                <a:rPr lang="ko-KR" altLang="en-US" sz="2000" b="1" dirty="0">
                  <a:solidFill>
                    <a:srgbClr val="40404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  <a:cs typeface="맑은 고딕" panose="020B0503020000020004" pitchFamily="50" charset="-127"/>
                </a:rPr>
                <a:t>선호지수 생성</a:t>
              </a:r>
              <a:endParaRPr lang="ko-KR" altLang="ko-KR" sz="1400" dirty="0">
                <a:solidFill>
                  <a:srgbClr val="40404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7377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0890">
              <a:srgbClr val="5E4A30"/>
            </a:gs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8969124-7E43-46FF-AAC6-24291D6BE274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03121" y="870116"/>
            <a:ext cx="11772000" cy="5877743"/>
          </a:xfrm>
          <a:prstGeom prst="rect">
            <a:avLst/>
          </a:prstGeom>
        </p:spPr>
      </p:pic>
      <p:sp>
        <p:nvSpPr>
          <p:cNvPr id="46" name="타원 7">
            <a:extLst>
              <a:ext uri="{FF2B5EF4-FFF2-40B4-BE49-F238E27FC236}">
                <a16:creationId xmlns:a16="http://schemas.microsoft.com/office/drawing/2014/main" id="{6E05B892-114A-4665-ACB2-84AC6CFDA5F0}"/>
              </a:ext>
            </a:extLst>
          </p:cNvPr>
          <p:cNvSpPr/>
          <p:nvPr/>
        </p:nvSpPr>
        <p:spPr>
          <a:xfrm flipH="1" flipV="1">
            <a:off x="203118" y="870110"/>
            <a:ext cx="11785760" cy="5877742"/>
          </a:xfrm>
          <a:prstGeom prst="rect">
            <a:avLst/>
          </a:prstGeom>
          <a:gradFill flip="none" rotWithShape="1">
            <a:gsLst>
              <a:gs pos="10000">
                <a:schemeClr val="tx1">
                  <a:alpha val="96000"/>
                </a:schemeClr>
              </a:gs>
              <a:gs pos="73000">
                <a:schemeClr val="bg2">
                  <a:lumMod val="50000"/>
                  <a:alpha val="64000"/>
                </a:schemeClr>
              </a:gs>
              <a:gs pos="96000">
                <a:schemeClr val="tx1">
                  <a:lumMod val="85000"/>
                  <a:lumOff val="15000"/>
                  <a:alpha val="93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31835ACF-BD4C-40E5-B1C2-0263335AEC53}"/>
              </a:ext>
            </a:extLst>
          </p:cNvPr>
          <p:cNvGrpSpPr/>
          <p:nvPr/>
        </p:nvGrpSpPr>
        <p:grpSpPr>
          <a:xfrm>
            <a:off x="294301" y="1071914"/>
            <a:ext cx="3320685" cy="612000"/>
            <a:chOff x="5987584" y="1518412"/>
            <a:chExt cx="2183024" cy="684000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099ABE74-4566-4CE7-8BCB-4CDBD81A9FB5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41" name="평행 사변형 40">
                <a:extLst>
                  <a:ext uri="{FF2B5EF4-FFF2-40B4-BE49-F238E27FC236}">
                    <a16:creationId xmlns:a16="http://schemas.microsoft.com/office/drawing/2014/main" id="{718F51D3-A3DA-474C-8A41-0D32791A5308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평행 사변형 41">
                <a:extLst>
                  <a:ext uri="{FF2B5EF4-FFF2-40B4-BE49-F238E27FC236}">
                    <a16:creationId xmlns:a16="http://schemas.microsoft.com/office/drawing/2014/main" id="{3E6D92BF-4D2F-48C5-9FAC-84C29B0858CE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F82FCAE-9424-4A55-AC61-CD2C904ABC3A}"/>
                </a:ext>
              </a:extLst>
            </p:cNvPr>
            <p:cNvSpPr txBox="1"/>
            <p:nvPr/>
          </p:nvSpPr>
          <p:spPr>
            <a:xfrm>
              <a:off x="6205614" y="1518881"/>
              <a:ext cx="1913467" cy="5159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드라마 </a:t>
              </a:r>
              <a:r>
                <a:rPr lang="en-US" altLang="ko-KR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PPL </a:t>
              </a:r>
              <a:r>
                <a:rPr lang="ko-KR" altLang="en-US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지수</a:t>
              </a: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3.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데이터 분석 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- 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선호지수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ED4BCC3F-FBF7-44E1-87D6-DC3A287CCF39}"/>
              </a:ext>
            </a:extLst>
          </p:cNvPr>
          <p:cNvGrpSpPr/>
          <p:nvPr/>
        </p:nvGrpSpPr>
        <p:grpSpPr>
          <a:xfrm>
            <a:off x="1075167" y="1745303"/>
            <a:ext cx="4103044" cy="4658089"/>
            <a:chOff x="1075167" y="1745303"/>
            <a:chExt cx="4103044" cy="4658089"/>
          </a:xfrm>
        </p:grpSpPr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0BE54259-A906-458E-A056-3F8504A0ABE2}"/>
                </a:ext>
              </a:extLst>
            </p:cNvPr>
            <p:cNvGrpSpPr/>
            <p:nvPr/>
          </p:nvGrpSpPr>
          <p:grpSpPr>
            <a:xfrm>
              <a:off x="1075167" y="1745303"/>
              <a:ext cx="4103044" cy="4658089"/>
              <a:chOff x="-259159" y="322944"/>
              <a:chExt cx="12021175" cy="6229350"/>
            </a:xfrm>
          </p:grpSpPr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C87A0BA7-2E6C-482C-A2F0-3D13C0B1441A}"/>
                  </a:ext>
                </a:extLst>
              </p:cNvPr>
              <p:cNvSpPr/>
              <p:nvPr/>
            </p:nvSpPr>
            <p:spPr>
              <a:xfrm>
                <a:off x="455841" y="322944"/>
                <a:ext cx="11306175" cy="6229350"/>
              </a:xfrm>
              <a:prstGeom prst="rect">
                <a:avLst/>
              </a:prstGeom>
              <a:solidFill>
                <a:srgbClr val="CBB9A5"/>
              </a:solidFill>
              <a:ln>
                <a:noFill/>
              </a:ln>
              <a:effectLst>
                <a:outerShdw blurRad="50800" dist="1143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1" name="그룹 70">
                <a:extLst>
                  <a:ext uri="{FF2B5EF4-FFF2-40B4-BE49-F238E27FC236}">
                    <a16:creationId xmlns:a16="http://schemas.microsoft.com/office/drawing/2014/main" id="{9508F7C9-DF4D-49CB-B26C-CCE8CD81B9F0}"/>
                  </a:ext>
                </a:extLst>
              </p:cNvPr>
              <p:cNvGrpSpPr/>
              <p:nvPr/>
            </p:nvGrpSpPr>
            <p:grpSpPr>
              <a:xfrm rot="16200000">
                <a:off x="82328" y="198084"/>
                <a:ext cx="1156765" cy="1839740"/>
                <a:chOff x="6044135" y="773645"/>
                <a:chExt cx="1156765" cy="1839740"/>
              </a:xfrm>
            </p:grpSpPr>
            <p:sp>
              <p:nvSpPr>
                <p:cNvPr id="72" name="이등변 삼각형 71">
                  <a:extLst>
                    <a:ext uri="{FF2B5EF4-FFF2-40B4-BE49-F238E27FC236}">
                      <a16:creationId xmlns:a16="http://schemas.microsoft.com/office/drawing/2014/main" id="{0F4B426B-74F0-4AA2-AC75-B7AB8BDFA062}"/>
                    </a:ext>
                  </a:extLst>
                </p:cNvPr>
                <p:cNvSpPr/>
                <p:nvPr/>
              </p:nvSpPr>
              <p:spPr>
                <a:xfrm rot="16380000">
                  <a:off x="5548669" y="1704415"/>
                  <a:ext cx="1229989" cy="239058"/>
                </a:xfrm>
                <a:prstGeom prst="triangle">
                  <a:avLst>
                    <a:gd name="adj" fmla="val 87142"/>
                  </a:avLst>
                </a:prstGeom>
                <a:solidFill>
                  <a:schemeClr val="tx1">
                    <a:alpha val="92000"/>
                  </a:schemeClr>
                </a:solidFill>
                <a:ln>
                  <a:noFill/>
                </a:ln>
                <a:effectLst>
                  <a:softEdge rad="635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3" name="평행 사변형 72">
                  <a:extLst>
                    <a:ext uri="{FF2B5EF4-FFF2-40B4-BE49-F238E27FC236}">
                      <a16:creationId xmlns:a16="http://schemas.microsoft.com/office/drawing/2014/main" id="{F58E1E9F-9AC8-4C3F-91E8-5F7C217FAF18}"/>
                    </a:ext>
                  </a:extLst>
                </p:cNvPr>
                <p:cNvSpPr/>
                <p:nvPr/>
              </p:nvSpPr>
              <p:spPr>
                <a:xfrm>
                  <a:off x="6229350" y="773645"/>
                  <a:ext cx="971550" cy="1183712"/>
                </a:xfrm>
                <a:prstGeom prst="parallelogram">
                  <a:avLst>
                    <a:gd name="adj" fmla="val 4690"/>
                  </a:avLst>
                </a:prstGeom>
                <a:gradFill flip="none" rotWithShape="1">
                  <a:gsLst>
                    <a:gs pos="3000">
                      <a:schemeClr val="bg1"/>
                    </a:gs>
                    <a:gs pos="43000">
                      <a:schemeClr val="bg1">
                        <a:lumMod val="95000"/>
                      </a:schemeClr>
                    </a:gs>
                    <a:gs pos="13000">
                      <a:srgbClr val="E0E0E0"/>
                    </a:gs>
                  </a:gsLst>
                  <a:lin ang="5400000" scaled="1"/>
                  <a:tileRect/>
                </a:gradFill>
                <a:ln w="9525">
                  <a:solidFill>
                    <a:schemeClr val="bg1"/>
                  </a:solidFill>
                </a:ln>
                <a:effectLst>
                  <a:outerShdw blurRad="101600" dist="635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4" name="자유형 9">
                  <a:extLst>
                    <a:ext uri="{FF2B5EF4-FFF2-40B4-BE49-F238E27FC236}">
                      <a16:creationId xmlns:a16="http://schemas.microsoft.com/office/drawing/2014/main" id="{393DCE48-CA71-4202-97C1-2E3571FABEB7}"/>
                    </a:ext>
                  </a:extLst>
                </p:cNvPr>
                <p:cNvSpPr/>
                <p:nvPr/>
              </p:nvSpPr>
              <p:spPr>
                <a:xfrm>
                  <a:off x="6469062" y="1907757"/>
                  <a:ext cx="477837" cy="705628"/>
                </a:xfrm>
                <a:custGeom>
                  <a:avLst/>
                  <a:gdLst>
                    <a:gd name="connsiteX0" fmla="*/ 0 w 463550"/>
                    <a:gd name="connsiteY0" fmla="*/ 21104 h 689461"/>
                    <a:gd name="connsiteX1" fmla="*/ 76200 w 463550"/>
                    <a:gd name="connsiteY1" fmla="*/ 33804 h 689461"/>
                    <a:gd name="connsiteX2" fmla="*/ 165100 w 463550"/>
                    <a:gd name="connsiteY2" fmla="*/ 338604 h 689461"/>
                    <a:gd name="connsiteX3" fmla="*/ 158750 w 463550"/>
                    <a:gd name="connsiteY3" fmla="*/ 497354 h 689461"/>
                    <a:gd name="connsiteX4" fmla="*/ 88900 w 463550"/>
                    <a:gd name="connsiteY4" fmla="*/ 611654 h 689461"/>
                    <a:gd name="connsiteX5" fmla="*/ 171450 w 463550"/>
                    <a:gd name="connsiteY5" fmla="*/ 681504 h 689461"/>
                    <a:gd name="connsiteX6" fmla="*/ 285750 w 463550"/>
                    <a:gd name="connsiteY6" fmla="*/ 681504 h 689461"/>
                    <a:gd name="connsiteX7" fmla="*/ 355600 w 463550"/>
                    <a:gd name="connsiteY7" fmla="*/ 624354 h 689461"/>
                    <a:gd name="connsiteX8" fmla="*/ 266700 w 463550"/>
                    <a:gd name="connsiteY8" fmla="*/ 510054 h 689461"/>
                    <a:gd name="connsiteX9" fmla="*/ 273050 w 463550"/>
                    <a:gd name="connsiteY9" fmla="*/ 294154 h 689461"/>
                    <a:gd name="connsiteX10" fmla="*/ 361950 w 463550"/>
                    <a:gd name="connsiteY10" fmla="*/ 46504 h 689461"/>
                    <a:gd name="connsiteX11" fmla="*/ 463550 w 463550"/>
                    <a:gd name="connsiteY11" fmla="*/ 14754 h 689461"/>
                    <a:gd name="connsiteX0" fmla="*/ 0 w 477837"/>
                    <a:gd name="connsiteY0" fmla="*/ 12283 h 704453"/>
                    <a:gd name="connsiteX1" fmla="*/ 90487 w 477837"/>
                    <a:gd name="connsiteY1" fmla="*/ 48796 h 704453"/>
                    <a:gd name="connsiteX2" fmla="*/ 179387 w 477837"/>
                    <a:gd name="connsiteY2" fmla="*/ 353596 h 704453"/>
                    <a:gd name="connsiteX3" fmla="*/ 173037 w 477837"/>
                    <a:gd name="connsiteY3" fmla="*/ 512346 h 704453"/>
                    <a:gd name="connsiteX4" fmla="*/ 103187 w 477837"/>
                    <a:gd name="connsiteY4" fmla="*/ 626646 h 704453"/>
                    <a:gd name="connsiteX5" fmla="*/ 185737 w 477837"/>
                    <a:gd name="connsiteY5" fmla="*/ 696496 h 704453"/>
                    <a:gd name="connsiteX6" fmla="*/ 300037 w 477837"/>
                    <a:gd name="connsiteY6" fmla="*/ 696496 h 704453"/>
                    <a:gd name="connsiteX7" fmla="*/ 369887 w 477837"/>
                    <a:gd name="connsiteY7" fmla="*/ 639346 h 704453"/>
                    <a:gd name="connsiteX8" fmla="*/ 280987 w 477837"/>
                    <a:gd name="connsiteY8" fmla="*/ 525046 h 704453"/>
                    <a:gd name="connsiteX9" fmla="*/ 287337 w 477837"/>
                    <a:gd name="connsiteY9" fmla="*/ 309146 h 704453"/>
                    <a:gd name="connsiteX10" fmla="*/ 376237 w 477837"/>
                    <a:gd name="connsiteY10" fmla="*/ 61496 h 704453"/>
                    <a:gd name="connsiteX11" fmla="*/ 477837 w 477837"/>
                    <a:gd name="connsiteY11" fmla="*/ 29746 h 704453"/>
                    <a:gd name="connsiteX0" fmla="*/ 0 w 477837"/>
                    <a:gd name="connsiteY0" fmla="*/ 12283 h 704453"/>
                    <a:gd name="connsiteX1" fmla="*/ 90487 w 477837"/>
                    <a:gd name="connsiteY1" fmla="*/ 48796 h 704453"/>
                    <a:gd name="connsiteX2" fmla="*/ 179387 w 477837"/>
                    <a:gd name="connsiteY2" fmla="*/ 353596 h 704453"/>
                    <a:gd name="connsiteX3" fmla="*/ 173037 w 477837"/>
                    <a:gd name="connsiteY3" fmla="*/ 512346 h 704453"/>
                    <a:gd name="connsiteX4" fmla="*/ 103187 w 477837"/>
                    <a:gd name="connsiteY4" fmla="*/ 626646 h 704453"/>
                    <a:gd name="connsiteX5" fmla="*/ 185737 w 477837"/>
                    <a:gd name="connsiteY5" fmla="*/ 696496 h 704453"/>
                    <a:gd name="connsiteX6" fmla="*/ 300037 w 477837"/>
                    <a:gd name="connsiteY6" fmla="*/ 696496 h 704453"/>
                    <a:gd name="connsiteX7" fmla="*/ 369887 w 477837"/>
                    <a:gd name="connsiteY7" fmla="*/ 639346 h 704453"/>
                    <a:gd name="connsiteX8" fmla="*/ 295274 w 477837"/>
                    <a:gd name="connsiteY8" fmla="*/ 534571 h 704453"/>
                    <a:gd name="connsiteX9" fmla="*/ 287337 w 477837"/>
                    <a:gd name="connsiteY9" fmla="*/ 309146 h 704453"/>
                    <a:gd name="connsiteX10" fmla="*/ 376237 w 477837"/>
                    <a:gd name="connsiteY10" fmla="*/ 61496 h 704453"/>
                    <a:gd name="connsiteX11" fmla="*/ 477837 w 477837"/>
                    <a:gd name="connsiteY11" fmla="*/ 29746 h 704453"/>
                    <a:gd name="connsiteX0" fmla="*/ 0 w 477837"/>
                    <a:gd name="connsiteY0" fmla="*/ 12283 h 704453"/>
                    <a:gd name="connsiteX1" fmla="*/ 90487 w 477837"/>
                    <a:gd name="connsiteY1" fmla="*/ 48796 h 704453"/>
                    <a:gd name="connsiteX2" fmla="*/ 179387 w 477837"/>
                    <a:gd name="connsiteY2" fmla="*/ 353596 h 704453"/>
                    <a:gd name="connsiteX3" fmla="*/ 173037 w 477837"/>
                    <a:gd name="connsiteY3" fmla="*/ 512346 h 704453"/>
                    <a:gd name="connsiteX4" fmla="*/ 103187 w 477837"/>
                    <a:gd name="connsiteY4" fmla="*/ 626646 h 704453"/>
                    <a:gd name="connsiteX5" fmla="*/ 185737 w 477837"/>
                    <a:gd name="connsiteY5" fmla="*/ 696496 h 704453"/>
                    <a:gd name="connsiteX6" fmla="*/ 300037 w 477837"/>
                    <a:gd name="connsiteY6" fmla="*/ 696496 h 704453"/>
                    <a:gd name="connsiteX7" fmla="*/ 369887 w 477837"/>
                    <a:gd name="connsiteY7" fmla="*/ 639346 h 704453"/>
                    <a:gd name="connsiteX8" fmla="*/ 295274 w 477837"/>
                    <a:gd name="connsiteY8" fmla="*/ 534571 h 704453"/>
                    <a:gd name="connsiteX9" fmla="*/ 292100 w 477837"/>
                    <a:gd name="connsiteY9" fmla="*/ 332959 h 704453"/>
                    <a:gd name="connsiteX10" fmla="*/ 376237 w 477837"/>
                    <a:gd name="connsiteY10" fmla="*/ 61496 h 704453"/>
                    <a:gd name="connsiteX11" fmla="*/ 477837 w 477837"/>
                    <a:gd name="connsiteY11" fmla="*/ 29746 h 704453"/>
                    <a:gd name="connsiteX0" fmla="*/ 0 w 477837"/>
                    <a:gd name="connsiteY0" fmla="*/ 12283 h 705628"/>
                    <a:gd name="connsiteX1" fmla="*/ 90487 w 477837"/>
                    <a:gd name="connsiteY1" fmla="*/ 48796 h 705628"/>
                    <a:gd name="connsiteX2" fmla="*/ 179387 w 477837"/>
                    <a:gd name="connsiteY2" fmla="*/ 353596 h 705628"/>
                    <a:gd name="connsiteX3" fmla="*/ 173037 w 477837"/>
                    <a:gd name="connsiteY3" fmla="*/ 512346 h 705628"/>
                    <a:gd name="connsiteX4" fmla="*/ 103187 w 477837"/>
                    <a:gd name="connsiteY4" fmla="*/ 626646 h 705628"/>
                    <a:gd name="connsiteX5" fmla="*/ 185737 w 477837"/>
                    <a:gd name="connsiteY5" fmla="*/ 696496 h 705628"/>
                    <a:gd name="connsiteX6" fmla="*/ 300037 w 477837"/>
                    <a:gd name="connsiteY6" fmla="*/ 696496 h 705628"/>
                    <a:gd name="connsiteX7" fmla="*/ 374649 w 477837"/>
                    <a:gd name="connsiteY7" fmla="*/ 620296 h 705628"/>
                    <a:gd name="connsiteX8" fmla="*/ 295274 w 477837"/>
                    <a:gd name="connsiteY8" fmla="*/ 534571 h 705628"/>
                    <a:gd name="connsiteX9" fmla="*/ 292100 w 477837"/>
                    <a:gd name="connsiteY9" fmla="*/ 332959 h 705628"/>
                    <a:gd name="connsiteX10" fmla="*/ 376237 w 477837"/>
                    <a:gd name="connsiteY10" fmla="*/ 61496 h 705628"/>
                    <a:gd name="connsiteX11" fmla="*/ 477837 w 477837"/>
                    <a:gd name="connsiteY11" fmla="*/ 29746 h 70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77837" h="705628">
                      <a:moveTo>
                        <a:pt x="0" y="12283"/>
                      </a:moveTo>
                      <a:cubicBezTo>
                        <a:pt x="24341" y="-7826"/>
                        <a:pt x="60589" y="-8089"/>
                        <a:pt x="90487" y="48796"/>
                      </a:cubicBezTo>
                      <a:cubicBezTo>
                        <a:pt x="120385" y="105681"/>
                        <a:pt x="165629" y="276338"/>
                        <a:pt x="179387" y="353596"/>
                      </a:cubicBezTo>
                      <a:cubicBezTo>
                        <a:pt x="193145" y="430854"/>
                        <a:pt x="185737" y="466838"/>
                        <a:pt x="173037" y="512346"/>
                      </a:cubicBezTo>
                      <a:cubicBezTo>
                        <a:pt x="160337" y="557854"/>
                        <a:pt x="101070" y="595954"/>
                        <a:pt x="103187" y="626646"/>
                      </a:cubicBezTo>
                      <a:cubicBezTo>
                        <a:pt x="105304" y="657338"/>
                        <a:pt x="152929" y="684854"/>
                        <a:pt x="185737" y="696496"/>
                      </a:cubicBezTo>
                      <a:cubicBezTo>
                        <a:pt x="218545" y="708138"/>
                        <a:pt x="268552" y="709196"/>
                        <a:pt x="300037" y="696496"/>
                      </a:cubicBezTo>
                      <a:cubicBezTo>
                        <a:pt x="331522" y="683796"/>
                        <a:pt x="375443" y="647283"/>
                        <a:pt x="374649" y="620296"/>
                      </a:cubicBezTo>
                      <a:cubicBezTo>
                        <a:pt x="373855" y="593309"/>
                        <a:pt x="309032" y="582461"/>
                        <a:pt x="295274" y="534571"/>
                      </a:cubicBezTo>
                      <a:cubicBezTo>
                        <a:pt x="281516" y="486682"/>
                        <a:pt x="278606" y="411805"/>
                        <a:pt x="292100" y="332959"/>
                      </a:cubicBezTo>
                      <a:cubicBezTo>
                        <a:pt x="305594" y="254113"/>
                        <a:pt x="345281" y="112032"/>
                        <a:pt x="376237" y="61496"/>
                      </a:cubicBezTo>
                      <a:cubicBezTo>
                        <a:pt x="407193" y="10960"/>
                        <a:pt x="442912" y="22337"/>
                        <a:pt x="477837" y="29746"/>
                      </a:cubicBezTo>
                    </a:path>
                  </a:pathLst>
                </a:custGeom>
                <a:noFill/>
                <a:ln w="31750">
                  <a:solidFill>
                    <a:schemeClr val="bg1">
                      <a:lumMod val="95000"/>
                    </a:schemeClr>
                  </a:solidFill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scene3d>
                  <a:camera prst="orthographicFront"/>
                  <a:lightRig rig="threePt" dir="t"/>
                </a:scene3d>
                <a:sp3d>
                  <a:bevelT w="19050" h="254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5" name="양쪽 모서리가 둥근 사각형 6">
                  <a:extLst>
                    <a:ext uri="{FF2B5EF4-FFF2-40B4-BE49-F238E27FC236}">
                      <a16:creationId xmlns:a16="http://schemas.microsoft.com/office/drawing/2014/main" id="{F054B7BE-750D-463C-8299-22CF7243A568}"/>
                    </a:ext>
                  </a:extLst>
                </p:cNvPr>
                <p:cNvSpPr/>
                <p:nvPr/>
              </p:nvSpPr>
              <p:spPr>
                <a:xfrm rot="5400000">
                  <a:off x="6319160" y="1796938"/>
                  <a:ext cx="72000" cy="25162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71000">
                      <a:schemeClr val="bg1"/>
                    </a:gs>
                    <a:gs pos="29000">
                      <a:schemeClr val="bg1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6" name="양쪽 모서리가 둥근 사각형 7">
                  <a:extLst>
                    <a:ext uri="{FF2B5EF4-FFF2-40B4-BE49-F238E27FC236}">
                      <a16:creationId xmlns:a16="http://schemas.microsoft.com/office/drawing/2014/main" id="{013A70B0-A498-4635-A912-BA26AE9AF51D}"/>
                    </a:ext>
                  </a:extLst>
                </p:cNvPr>
                <p:cNvSpPr/>
                <p:nvPr/>
              </p:nvSpPr>
              <p:spPr>
                <a:xfrm rot="16200000" flipH="1">
                  <a:off x="7005752" y="1796938"/>
                  <a:ext cx="72000" cy="25162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71000">
                      <a:schemeClr val="bg1"/>
                    </a:gs>
                    <a:gs pos="29000">
                      <a:schemeClr val="bg1">
                        <a:lumMod val="50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77" name="양쪽 모서리가 둥근 사각형 8">
                  <a:extLst>
                    <a:ext uri="{FF2B5EF4-FFF2-40B4-BE49-F238E27FC236}">
                      <a16:creationId xmlns:a16="http://schemas.microsoft.com/office/drawing/2014/main" id="{E999F49B-AE31-43DA-A0B0-FB982148710B}"/>
                    </a:ext>
                  </a:extLst>
                </p:cNvPr>
                <p:cNvSpPr/>
                <p:nvPr/>
              </p:nvSpPr>
              <p:spPr>
                <a:xfrm flipH="1">
                  <a:off x="6572060" y="1886748"/>
                  <a:ext cx="271347" cy="72000"/>
                </a:xfrm>
                <a:prstGeom prst="round2SameRect">
                  <a:avLst>
                    <a:gd name="adj1" fmla="val 50000"/>
                    <a:gd name="adj2" fmla="val 0"/>
                  </a:avLst>
                </a:prstGeom>
                <a:gradFill flip="none" rotWithShape="1">
                  <a:gsLst>
                    <a:gs pos="0">
                      <a:schemeClr val="bg1">
                        <a:lumMod val="95000"/>
                      </a:schemeClr>
                    </a:gs>
                    <a:gs pos="71000">
                      <a:schemeClr val="bg1"/>
                    </a:gs>
                    <a:gs pos="29000">
                      <a:schemeClr val="bg1">
                        <a:lumMod val="50000"/>
                      </a:schemeClr>
                    </a:gs>
                  </a:gsLst>
                  <a:lin ang="16200000" scaled="1"/>
                  <a:tileRect/>
                </a:gradFill>
                <a:ln>
                  <a:noFill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9AF53B18-5E7B-4AB2-9A4F-75551D6A4A77}"/>
                </a:ext>
              </a:extLst>
            </p:cNvPr>
            <p:cNvSpPr/>
            <p:nvPr/>
          </p:nvSpPr>
          <p:spPr>
            <a:xfrm rot="502898">
              <a:off x="1483567" y="1879636"/>
              <a:ext cx="3530287" cy="4504304"/>
            </a:xfrm>
            <a:prstGeom prst="rect">
              <a:avLst/>
            </a:prstGeom>
            <a:pattFill prst="lgGrid">
              <a:fgClr>
                <a:srgbClr val="F2F2F2"/>
              </a:fgClr>
              <a:bgClr>
                <a:schemeClr val="bg1"/>
              </a:bgClr>
            </a:patt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79" name="직선 연결선 78">
              <a:extLst>
                <a:ext uri="{FF2B5EF4-FFF2-40B4-BE49-F238E27FC236}">
                  <a16:creationId xmlns:a16="http://schemas.microsoft.com/office/drawing/2014/main" id="{98B661EA-5D76-48E9-B8AE-EF177C46B2BA}"/>
                </a:ext>
              </a:extLst>
            </p:cNvPr>
            <p:cNvCxnSpPr>
              <a:cxnSpLocks/>
            </p:cNvCxnSpPr>
            <p:nvPr/>
          </p:nvCxnSpPr>
          <p:spPr>
            <a:xfrm>
              <a:off x="2214795" y="2479331"/>
              <a:ext cx="2503539" cy="395325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4AFFD8AE-1FB8-43E6-AFD6-CC93BC6126B1}"/>
                </a:ext>
              </a:extLst>
            </p:cNvPr>
            <p:cNvCxnSpPr/>
            <p:nvPr/>
          </p:nvCxnSpPr>
          <p:spPr>
            <a:xfrm rot="546586">
              <a:off x="2287246" y="2293277"/>
              <a:ext cx="2484000" cy="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4C8CD34-C536-4066-9167-9CD3AED547E7}"/>
                </a:ext>
              </a:extLst>
            </p:cNvPr>
            <p:cNvSpPr txBox="1"/>
            <p:nvPr/>
          </p:nvSpPr>
          <p:spPr>
            <a:xfrm rot="454522">
              <a:off x="2235620" y="2282783"/>
              <a:ext cx="2510934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지수 선정 이유</a:t>
              </a:r>
            </a:p>
          </p:txBody>
        </p:sp>
        <p:graphicFrame>
          <p:nvGraphicFramePr>
            <p:cNvPr id="83" name="차트 82">
              <a:extLst>
                <a:ext uri="{FF2B5EF4-FFF2-40B4-BE49-F238E27FC236}">
                  <a16:creationId xmlns:a16="http://schemas.microsoft.com/office/drawing/2014/main" id="{E1D02F6F-710E-4C23-9610-940990210DD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657831693"/>
                </p:ext>
              </p:extLst>
            </p:nvPr>
          </p:nvGraphicFramePr>
          <p:xfrm>
            <a:off x="1155764" y="2585646"/>
            <a:ext cx="3243713" cy="21641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F8698215-9688-4714-84B7-9E3A8866757D}"/>
                </a:ext>
              </a:extLst>
            </p:cNvPr>
            <p:cNvGrpSpPr/>
            <p:nvPr/>
          </p:nvGrpSpPr>
          <p:grpSpPr>
            <a:xfrm rot="359359">
              <a:off x="3813253" y="3274056"/>
              <a:ext cx="1100125" cy="1093691"/>
              <a:chOff x="6693784" y="1499082"/>
              <a:chExt cx="1100125" cy="1093691"/>
            </a:xfrm>
          </p:grpSpPr>
          <p:sp>
            <p:nvSpPr>
              <p:cNvPr id="85" name="타원 84">
                <a:extLst>
                  <a:ext uri="{FF2B5EF4-FFF2-40B4-BE49-F238E27FC236}">
                    <a16:creationId xmlns:a16="http://schemas.microsoft.com/office/drawing/2014/main" id="{1940792A-EA72-4E1B-8F67-80BAA7069102}"/>
                  </a:ext>
                </a:extLst>
              </p:cNvPr>
              <p:cNvSpPr/>
              <p:nvPr/>
            </p:nvSpPr>
            <p:spPr>
              <a:xfrm>
                <a:off x="6693784" y="1575976"/>
                <a:ext cx="72000" cy="72000"/>
              </a:xfrm>
              <a:prstGeom prst="ellipse">
                <a:avLst/>
              </a:prstGeom>
              <a:solidFill>
                <a:srgbClr val="CBB9A5"/>
              </a:solidFill>
              <a:ln>
                <a:solidFill>
                  <a:srgbClr val="CBB9A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7" name="타원 86">
                <a:extLst>
                  <a:ext uri="{FF2B5EF4-FFF2-40B4-BE49-F238E27FC236}">
                    <a16:creationId xmlns:a16="http://schemas.microsoft.com/office/drawing/2014/main" id="{47DD65EF-EB38-4E1A-BB6A-09E236511784}"/>
                  </a:ext>
                </a:extLst>
              </p:cNvPr>
              <p:cNvSpPr/>
              <p:nvPr/>
            </p:nvSpPr>
            <p:spPr>
              <a:xfrm>
                <a:off x="6693784" y="1793250"/>
                <a:ext cx="72000" cy="72000"/>
              </a:xfrm>
              <a:prstGeom prst="ellipse">
                <a:avLst/>
              </a:prstGeom>
              <a:solidFill>
                <a:srgbClr val="FFE60D"/>
              </a:solidFill>
              <a:ln>
                <a:solidFill>
                  <a:srgbClr val="FFE6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타원 87">
                <a:extLst>
                  <a:ext uri="{FF2B5EF4-FFF2-40B4-BE49-F238E27FC236}">
                    <a16:creationId xmlns:a16="http://schemas.microsoft.com/office/drawing/2014/main" id="{5AD6E46D-73F3-49D8-A202-866F9234ACD9}"/>
                  </a:ext>
                </a:extLst>
              </p:cNvPr>
              <p:cNvSpPr/>
              <p:nvPr/>
            </p:nvSpPr>
            <p:spPr>
              <a:xfrm>
                <a:off x="6693784" y="2010524"/>
                <a:ext cx="72000" cy="72000"/>
              </a:xfrm>
              <a:prstGeom prst="ellipse">
                <a:avLst/>
              </a:prstGeom>
              <a:solidFill>
                <a:srgbClr val="1176C8"/>
              </a:solidFill>
              <a:ln>
                <a:solidFill>
                  <a:srgbClr val="1176C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>
                <a:extLst>
                  <a:ext uri="{FF2B5EF4-FFF2-40B4-BE49-F238E27FC236}">
                    <a16:creationId xmlns:a16="http://schemas.microsoft.com/office/drawing/2014/main" id="{6EF70D58-E9EB-4EF6-BFBC-C7CEDB265F53}"/>
                  </a:ext>
                </a:extLst>
              </p:cNvPr>
              <p:cNvSpPr/>
              <p:nvPr/>
            </p:nvSpPr>
            <p:spPr>
              <a:xfrm>
                <a:off x="6693784" y="2445071"/>
                <a:ext cx="72000" cy="72000"/>
              </a:xfrm>
              <a:prstGeom prst="ellipse">
                <a:avLst/>
              </a:prstGeom>
              <a:solidFill>
                <a:schemeClr val="bg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>
                <a:extLst>
                  <a:ext uri="{FF2B5EF4-FFF2-40B4-BE49-F238E27FC236}">
                    <a16:creationId xmlns:a16="http://schemas.microsoft.com/office/drawing/2014/main" id="{D74599AC-483D-4DD3-8555-B4C9C820200A}"/>
                  </a:ext>
                </a:extLst>
              </p:cNvPr>
              <p:cNvSpPr/>
              <p:nvPr/>
            </p:nvSpPr>
            <p:spPr>
              <a:xfrm>
                <a:off x="6693784" y="2227798"/>
                <a:ext cx="72000" cy="72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0C1B572-DED1-42EC-B2B1-7FE88323502C}"/>
                  </a:ext>
                </a:extLst>
              </p:cNvPr>
              <p:cNvSpPr txBox="1"/>
              <p:nvPr/>
            </p:nvSpPr>
            <p:spPr>
              <a:xfrm>
                <a:off x="6811663" y="1499082"/>
                <a:ext cx="891401" cy="24622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1000" dirty="0"/>
                  <a:t>15</a:t>
                </a:r>
                <a:r>
                  <a:rPr lang="ko-KR" altLang="en-US" sz="1000" dirty="0"/>
                  <a:t>세 미만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3AF14B50-5119-43D8-B9CE-6FA3B2113431}"/>
                  </a:ext>
                </a:extLst>
              </p:cNvPr>
              <p:cNvSpPr txBox="1"/>
              <p:nvPr/>
            </p:nvSpPr>
            <p:spPr>
              <a:xfrm>
                <a:off x="6811663" y="1710950"/>
                <a:ext cx="982246" cy="24622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1000" dirty="0"/>
                  <a:t>15</a:t>
                </a:r>
                <a:r>
                  <a:rPr lang="ko-KR" altLang="en-US" sz="1000" dirty="0"/>
                  <a:t>세 </a:t>
                </a:r>
                <a:r>
                  <a:rPr lang="en-US" altLang="ko-KR" sz="1000" dirty="0"/>
                  <a:t>~ 29</a:t>
                </a:r>
                <a:r>
                  <a:rPr lang="ko-KR" altLang="en-US" sz="1000" dirty="0"/>
                  <a:t>세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DE70DFB0-F28B-42C7-A231-0E8239ECE9F8}"/>
                  </a:ext>
                </a:extLst>
              </p:cNvPr>
              <p:cNvSpPr txBox="1"/>
              <p:nvPr/>
            </p:nvSpPr>
            <p:spPr>
              <a:xfrm>
                <a:off x="6811663" y="1922817"/>
                <a:ext cx="982246" cy="24622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1000" dirty="0"/>
                  <a:t>30</a:t>
                </a:r>
                <a:r>
                  <a:rPr lang="ko-KR" altLang="en-US" sz="1000" dirty="0"/>
                  <a:t>세 </a:t>
                </a:r>
                <a:r>
                  <a:rPr lang="en-US" altLang="ko-KR" sz="1000" dirty="0"/>
                  <a:t>~ 49</a:t>
                </a:r>
                <a:r>
                  <a:rPr lang="ko-KR" altLang="en-US" sz="1000" dirty="0"/>
                  <a:t>세</a:t>
                </a: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2843CFBA-CE28-410E-936B-4BD380C8BAEC}"/>
                  </a:ext>
                </a:extLst>
              </p:cNvPr>
              <p:cNvSpPr txBox="1"/>
              <p:nvPr/>
            </p:nvSpPr>
            <p:spPr>
              <a:xfrm>
                <a:off x="6811663" y="2134684"/>
                <a:ext cx="982246" cy="24622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1000" dirty="0"/>
                  <a:t>50</a:t>
                </a:r>
                <a:r>
                  <a:rPr lang="ko-KR" altLang="en-US" sz="1000" dirty="0"/>
                  <a:t>세 </a:t>
                </a:r>
                <a:r>
                  <a:rPr lang="en-US" altLang="ko-KR" sz="1000" dirty="0"/>
                  <a:t>~ 69</a:t>
                </a:r>
                <a:r>
                  <a:rPr lang="ko-KR" altLang="en-US" sz="1000" dirty="0"/>
                  <a:t>세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8B4781C9-5C84-4A2E-9485-85F12AE2B3F1}"/>
                  </a:ext>
                </a:extLst>
              </p:cNvPr>
              <p:cNvSpPr txBox="1"/>
              <p:nvPr/>
            </p:nvSpPr>
            <p:spPr>
              <a:xfrm>
                <a:off x="6811663" y="2346552"/>
                <a:ext cx="982246" cy="24622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1000" dirty="0"/>
                  <a:t>70</a:t>
                </a:r>
                <a:r>
                  <a:rPr lang="ko-KR" altLang="en-US" sz="1000" dirty="0"/>
                  <a:t>세 이상</a:t>
                </a:r>
              </a:p>
            </p:txBody>
          </p:sp>
        </p:grpSp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F10F5EB0-5FC5-442B-98D6-FA56B065A64A}"/>
                </a:ext>
              </a:extLst>
            </p:cNvPr>
            <p:cNvSpPr/>
            <p:nvPr/>
          </p:nvSpPr>
          <p:spPr>
            <a:xfrm rot="423282">
              <a:off x="1323139" y="4575851"/>
              <a:ext cx="3584155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드라마 등장인물 중 </a:t>
              </a:r>
              <a:r>
                <a:rPr lang="en-US" altLang="ko-KR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30~40</a:t>
              </a:r>
              <a:r>
                <a:rPr lang="ko-KR" altLang="en-US" sz="1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</a:t>
              </a:r>
              <a:endParaRPr lang="en-US" altLang="ko-K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51.6%</a:t>
              </a:r>
            </a:p>
          </p:txBody>
        </p:sp>
        <p:sp>
          <p:nvSpPr>
            <p:cNvPr id="106" name="직사각형 105">
              <a:extLst>
                <a:ext uri="{FF2B5EF4-FFF2-40B4-BE49-F238E27FC236}">
                  <a16:creationId xmlns:a16="http://schemas.microsoft.com/office/drawing/2014/main" id="{D339246D-9072-4FE5-B7E3-3D8F561FAA50}"/>
                </a:ext>
              </a:extLst>
            </p:cNvPr>
            <p:cNvSpPr/>
            <p:nvPr/>
          </p:nvSpPr>
          <p:spPr>
            <a:xfrm rot="511075">
              <a:off x="2641260" y="5023616"/>
              <a:ext cx="828000" cy="180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직사각형 106">
              <a:extLst>
                <a:ext uri="{FF2B5EF4-FFF2-40B4-BE49-F238E27FC236}">
                  <a16:creationId xmlns:a16="http://schemas.microsoft.com/office/drawing/2014/main" id="{32778F94-8C22-4566-B22F-FC6619A2E6AA}"/>
                </a:ext>
              </a:extLst>
            </p:cNvPr>
            <p:cNvSpPr/>
            <p:nvPr/>
          </p:nvSpPr>
          <p:spPr>
            <a:xfrm rot="472871">
              <a:off x="3426962" y="4839583"/>
              <a:ext cx="792000" cy="144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직사각형 107">
              <a:extLst>
                <a:ext uri="{FF2B5EF4-FFF2-40B4-BE49-F238E27FC236}">
                  <a16:creationId xmlns:a16="http://schemas.microsoft.com/office/drawing/2014/main" id="{E8E0CB38-DE56-42A4-880B-F5DBD80E024E}"/>
                </a:ext>
              </a:extLst>
            </p:cNvPr>
            <p:cNvSpPr/>
            <p:nvPr/>
          </p:nvSpPr>
          <p:spPr>
            <a:xfrm rot="333318">
              <a:off x="1569127" y="5220603"/>
              <a:ext cx="298671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드라마에서 </a:t>
              </a:r>
              <a:r>
                <a:rPr lang="en-US" altLang="ko-KR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3040 </a:t>
              </a:r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패션 트렌드 반영</a:t>
              </a:r>
              <a:endParaRPr lang="ko-KR" altLang="en-US" sz="1400" dirty="0"/>
            </a:p>
          </p:txBody>
        </p:sp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84AC73AE-F463-4936-A50D-4EB8237C1D38}"/>
                </a:ext>
              </a:extLst>
            </p:cNvPr>
            <p:cNvSpPr/>
            <p:nvPr/>
          </p:nvSpPr>
          <p:spPr>
            <a:xfrm rot="286132">
              <a:off x="1206161" y="5505282"/>
              <a:ext cx="3562847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드라마를 시청하는 </a:t>
              </a:r>
              <a:r>
                <a:rPr lang="en-US" altLang="ko-KR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3040</a:t>
              </a:r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층이</a:t>
              </a:r>
              <a:endPara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드라마에 등장하는 스타일에 </a:t>
              </a:r>
              <a:endPara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영향 받을 확률이 높을 것이라고 예상 </a:t>
              </a:r>
              <a:endParaRPr lang="ko-KR" altLang="en-US" sz="1400" dirty="0"/>
            </a:p>
          </p:txBody>
        </p:sp>
        <p:sp>
          <p:nvSpPr>
            <p:cNvPr id="110" name="직사각형 109">
              <a:extLst>
                <a:ext uri="{FF2B5EF4-FFF2-40B4-BE49-F238E27FC236}">
                  <a16:creationId xmlns:a16="http://schemas.microsoft.com/office/drawing/2014/main" id="{24CCEDC5-E0FA-4CEB-AF6C-B58DA96B0B4F}"/>
                </a:ext>
              </a:extLst>
            </p:cNvPr>
            <p:cNvSpPr/>
            <p:nvPr/>
          </p:nvSpPr>
          <p:spPr>
            <a:xfrm rot="351411">
              <a:off x="2667181" y="5459068"/>
              <a:ext cx="1620000" cy="72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직사각형 110">
              <a:extLst>
                <a:ext uri="{FF2B5EF4-FFF2-40B4-BE49-F238E27FC236}">
                  <a16:creationId xmlns:a16="http://schemas.microsoft.com/office/drawing/2014/main" id="{494BFDB0-19EF-46E3-AABE-CD03E0F3B959}"/>
                </a:ext>
              </a:extLst>
            </p:cNvPr>
            <p:cNvSpPr/>
            <p:nvPr/>
          </p:nvSpPr>
          <p:spPr>
            <a:xfrm rot="351411">
              <a:off x="2008741" y="5885288"/>
              <a:ext cx="1800000" cy="72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DF95E28E-A7C5-4FE5-9CDD-728F4A337809}"/>
                </a:ext>
              </a:extLst>
            </p:cNvPr>
            <p:cNvSpPr/>
            <p:nvPr/>
          </p:nvSpPr>
          <p:spPr>
            <a:xfrm rot="351411">
              <a:off x="1704187" y="6079554"/>
              <a:ext cx="1728000" cy="72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solidFill>
                  <a:schemeClr val="bg1">
                    <a:lumMod val="95000"/>
                  </a:schemeClr>
                </a:solidFill>
              </a:rPr>
              <a:pPr/>
              <a:t>15</a:t>
            </a:fld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A2EDC41-C96C-4AA2-AFB6-19205D9D0509}"/>
              </a:ext>
            </a:extLst>
          </p:cNvPr>
          <p:cNvGrpSpPr/>
          <p:nvPr/>
        </p:nvGrpSpPr>
        <p:grpSpPr>
          <a:xfrm>
            <a:off x="5996320" y="2209491"/>
            <a:ext cx="2900617" cy="369332"/>
            <a:chOff x="5996320" y="2500083"/>
            <a:chExt cx="2900617" cy="369332"/>
          </a:xfrm>
        </p:grpSpPr>
        <p:sp>
          <p:nvSpPr>
            <p:cNvPr id="47" name="육각형 46">
              <a:extLst>
                <a:ext uri="{FF2B5EF4-FFF2-40B4-BE49-F238E27FC236}">
                  <a16:creationId xmlns:a16="http://schemas.microsoft.com/office/drawing/2014/main" id="{D3903A0C-6A3C-49BA-87C2-F9519646816F}"/>
                </a:ext>
              </a:extLst>
            </p:cNvPr>
            <p:cNvSpPr/>
            <p:nvPr/>
          </p:nvSpPr>
          <p:spPr>
            <a:xfrm rot="5400000">
              <a:off x="5978320" y="2580218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B42F0BE-0C40-4E7F-ABED-6BC3E54F3F23}"/>
                </a:ext>
              </a:extLst>
            </p:cNvPr>
            <p:cNvSpPr/>
            <p:nvPr/>
          </p:nvSpPr>
          <p:spPr>
            <a:xfrm>
              <a:off x="6176320" y="2500083"/>
              <a:ext cx="272061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기간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2018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년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4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월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~ 9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월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1F20CB4-ACA4-4D1C-94B2-A457B87F31B5}"/>
              </a:ext>
            </a:extLst>
          </p:cNvPr>
          <p:cNvGrpSpPr/>
          <p:nvPr/>
        </p:nvGrpSpPr>
        <p:grpSpPr>
          <a:xfrm>
            <a:off x="5996320" y="2987039"/>
            <a:ext cx="6146698" cy="369332"/>
            <a:chOff x="5996320" y="2999450"/>
            <a:chExt cx="6146698" cy="369332"/>
          </a:xfrm>
        </p:grpSpPr>
        <p:sp>
          <p:nvSpPr>
            <p:cNvPr id="48" name="육각형 47">
              <a:extLst>
                <a:ext uri="{FF2B5EF4-FFF2-40B4-BE49-F238E27FC236}">
                  <a16:creationId xmlns:a16="http://schemas.microsoft.com/office/drawing/2014/main" id="{71DB27B7-7702-4E8C-8D5A-FC84A4BF12B7}"/>
                </a:ext>
              </a:extLst>
            </p:cNvPr>
            <p:cNvSpPr/>
            <p:nvPr/>
          </p:nvSpPr>
          <p:spPr>
            <a:xfrm rot="5400000">
              <a:off x="5978320" y="3072083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3A3AA5E-5295-49F1-913A-3021BDA38441}"/>
                </a:ext>
              </a:extLst>
            </p:cNvPr>
            <p:cNvSpPr/>
            <p:nvPr/>
          </p:nvSpPr>
          <p:spPr>
            <a:xfrm>
              <a:off x="6176320" y="2999450"/>
              <a:ext cx="59666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대상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평균 시청률 상위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50%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 드라마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30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(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사극 제외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)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82FABBC-8D43-4121-A2B3-B9E0A20900E5}"/>
              </a:ext>
            </a:extLst>
          </p:cNvPr>
          <p:cNvGrpSpPr/>
          <p:nvPr/>
        </p:nvGrpSpPr>
        <p:grpSpPr>
          <a:xfrm>
            <a:off x="5996320" y="3764587"/>
            <a:ext cx="4740864" cy="646331"/>
            <a:chOff x="5996320" y="3498817"/>
            <a:chExt cx="4740864" cy="646331"/>
          </a:xfrm>
        </p:grpSpPr>
        <p:sp>
          <p:nvSpPr>
            <p:cNvPr id="49" name="육각형 48">
              <a:extLst>
                <a:ext uri="{FF2B5EF4-FFF2-40B4-BE49-F238E27FC236}">
                  <a16:creationId xmlns:a16="http://schemas.microsoft.com/office/drawing/2014/main" id="{CB0E0E4B-2823-4BDD-9BB8-894F0B97E209}"/>
                </a:ext>
              </a:extLst>
            </p:cNvPr>
            <p:cNvSpPr/>
            <p:nvPr/>
          </p:nvSpPr>
          <p:spPr>
            <a:xfrm rot="5400000">
              <a:off x="5978320" y="3563948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DD2173D-6FD7-405D-B1D6-61946AB9EFD5}"/>
                </a:ext>
              </a:extLst>
            </p:cNvPr>
            <p:cNvSpPr/>
            <p:nvPr/>
          </p:nvSpPr>
          <p:spPr>
            <a:xfrm>
              <a:off x="6176320" y="3498817"/>
              <a:ext cx="456086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유형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드라마별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PPL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상품</a:t>
              </a:r>
              <a:endPara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/ 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 분류별로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count, 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최대 </a:t>
              </a:r>
              <a:r>
                <a:rPr lang="en-US" altLang="ko-KR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300</a:t>
              </a:r>
              <a:r>
                <a:rPr lang="ko-KR" altLang="en-US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개</a:t>
              </a:r>
              <a:endParaRPr lang="en-US" altLang="ko-KR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35A843C0-57A3-4B52-ADBF-87C8326C4EB4}"/>
              </a:ext>
            </a:extLst>
          </p:cNvPr>
          <p:cNvGrpSpPr/>
          <p:nvPr/>
        </p:nvGrpSpPr>
        <p:grpSpPr>
          <a:xfrm>
            <a:off x="5996320" y="4819135"/>
            <a:ext cx="6206843" cy="1149161"/>
            <a:chOff x="5996320" y="4215025"/>
            <a:chExt cx="6206843" cy="1149161"/>
          </a:xfrm>
        </p:grpSpPr>
        <p:sp>
          <p:nvSpPr>
            <p:cNvPr id="51" name="육각형 50">
              <a:extLst>
                <a:ext uri="{FF2B5EF4-FFF2-40B4-BE49-F238E27FC236}">
                  <a16:creationId xmlns:a16="http://schemas.microsoft.com/office/drawing/2014/main" id="{4E267504-756C-4723-82AD-6AE05FA1E5C7}"/>
                </a:ext>
              </a:extLst>
            </p:cNvPr>
            <p:cNvSpPr/>
            <p:nvPr/>
          </p:nvSpPr>
          <p:spPr>
            <a:xfrm rot="5400000">
              <a:off x="5978320" y="4298965"/>
              <a:ext cx="216000" cy="180000"/>
            </a:xfrm>
            <a:prstGeom prst="hexagon">
              <a:avLst/>
            </a:prstGeom>
            <a:solidFill>
              <a:srgbClr val="AD9173"/>
            </a:solidFill>
            <a:ln w="28575">
              <a:solidFill>
                <a:srgbClr val="AD91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34E512E1-BA44-44D6-8AB8-8E197FB9280A}"/>
                    </a:ext>
                  </a:extLst>
                </p:cNvPr>
                <p:cNvSpPr/>
                <p:nvPr/>
              </p:nvSpPr>
              <p:spPr>
                <a:xfrm>
                  <a:off x="6176320" y="4215025"/>
                  <a:ext cx="6026843" cy="114916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ko-KR" altLang="en-US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계산 방법</a:t>
                  </a:r>
                  <a:endParaRPr lang="en-US" altLang="ko-KR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  <a:p>
                  <a:r>
                    <a:rPr lang="ko-KR" altLang="en-US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드라마 별 </a:t>
                  </a:r>
                  <a14:m>
                    <m:oMath xmlns:m="http://schemas.openxmlformats.org/officeDocument/2006/math">
                      <m:r>
                        <a:rPr lang="ko-KR" altLang="en-US" sz="16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KoPub돋움체 Medium" panose="02020603020101020101" pitchFamily="18" charset="-127"/>
                        </a:rPr>
                        <m:t>드라</m:t>
                      </m:r>
                      <m:r>
                        <a:rPr lang="ko-KR" altLang="en-US" sz="16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KoPub돋움체 Medium" panose="02020603020101020101" pitchFamily="18" charset="-127"/>
                        </a:rPr>
                        <m:t>마</m:t>
                      </m:r>
                      <m:r>
                        <a:rPr lang="en-US" altLang="ko-KR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KoPub돋움체 Medium" panose="02020603020101020101" pitchFamily="18" charset="-127"/>
                        </a:rPr>
                        <m:t> </m:t>
                      </m:r>
                      <m:r>
                        <a:rPr lang="ko-KR" altLang="en-US" sz="16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KoPub돋움체 Medium" panose="02020603020101020101" pitchFamily="18" charset="-127"/>
                        </a:rPr>
                        <m:t>시</m:t>
                      </m:r>
                      <m:r>
                        <a:rPr lang="ko-KR" altLang="en-US" sz="160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KoPub돋움체 Medium" panose="02020603020101020101" pitchFamily="18" charset="-127"/>
                        </a:rPr>
                        <m:t>청</m:t>
                      </m:r>
                      <m:r>
                        <a:rPr lang="ko-KR" altLang="en-US" sz="1600" i="1" dirty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KoPub돋움체 Medium" panose="02020603020101020101" pitchFamily="18" charset="-127"/>
                        </a:rPr>
                        <m:t>률</m:t>
                      </m:r>
                      <m:r>
                        <a:rPr lang="en-US" altLang="ko-KR" sz="1600" b="0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KoPub돋움체 Medium" panose="02020603020101020101" pitchFamily="18" charset="-127"/>
                        </a:rPr>
                        <m:t>∗</m:t>
                      </m:r>
                      <m:f>
                        <m:fPr>
                          <m:ctrlPr>
                            <a:rPr lang="en-US" altLang="ko-KR" sz="1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</m:ctrlPr>
                        </m:fPr>
                        <m:num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브</m:t>
                          </m:r>
                          <m:r>
                            <a:rPr lang="ko-KR" altLang="en-US" sz="1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랜</m:t>
                          </m:r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드</m:t>
                          </m:r>
                        </m:num>
                        <m:den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상</m:t>
                          </m:r>
                          <m:r>
                            <a:rPr lang="ko-KR" altLang="en-US" sz="1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품</m:t>
                          </m:r>
                          <m:r>
                            <a:rPr lang="en-US" altLang="ko-KR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  </m:t>
                          </m:r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분</m:t>
                          </m:r>
                          <m:r>
                            <a:rPr lang="ko-KR" altLang="en-US" sz="1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류</m:t>
                          </m:r>
                          <m:r>
                            <a:rPr lang="en-US" altLang="ko-KR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 </m:t>
                          </m:r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등</m:t>
                          </m:r>
                          <m:r>
                            <a:rPr lang="ko-KR" altLang="en-US" sz="1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장</m:t>
                          </m:r>
                          <m:r>
                            <a:rPr lang="en-US" altLang="ko-KR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 </m:t>
                          </m:r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KoPub돋움체 Medium" panose="02020603020101020101" pitchFamily="18" charset="-127"/>
                            </a:rPr>
                            <m:t>수</m:t>
                          </m:r>
                        </m:den>
                      </m:f>
                    </m:oMath>
                  </a14:m>
                  <a:r>
                    <a:rPr lang="ko-KR" altLang="en-US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 를 계산 후 합산</a:t>
                  </a:r>
                </a:p>
                <a:p>
                  <a:pPr>
                    <a:lnSpc>
                      <a:spcPct val="120000"/>
                    </a:lnSpc>
                  </a:pPr>
                  <a:r>
                    <a:rPr lang="ko-KR" altLang="en-US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합산한 점수를 </a:t>
                  </a:r>
                  <a:r>
                    <a:rPr lang="en-US" altLang="ko-KR" dirty="0" err="1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min_max</a:t>
                  </a:r>
                  <a:r>
                    <a:rPr lang="en-US" altLang="ko-KR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 </a:t>
                  </a:r>
                  <a:r>
                    <a:rPr lang="ko-KR" altLang="en-US" dirty="0" err="1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표준화하여</a:t>
                  </a:r>
                  <a:r>
                    <a:rPr lang="ko-KR" altLang="en-US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 변수로 사용</a:t>
                  </a:r>
                </a:p>
              </p:txBody>
            </p:sp>
          </mc:Choice>
          <mc:Fallback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34E512E1-BA44-44D6-8AB8-8E197FB9280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76320" y="4215025"/>
                  <a:ext cx="6026843" cy="1149161"/>
                </a:xfrm>
                <a:prstGeom prst="rect">
                  <a:avLst/>
                </a:prstGeom>
                <a:blipFill>
                  <a:blip r:embed="rId6"/>
                  <a:stretch>
                    <a:fillRect l="-809" t="-3191" b="-7979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D2F5004-0412-49B0-BD46-FF1A84D305C0}"/>
              </a:ext>
            </a:extLst>
          </p:cNvPr>
          <p:cNvSpPr/>
          <p:nvPr/>
        </p:nvSpPr>
        <p:spPr>
          <a:xfrm>
            <a:off x="7148746" y="5422971"/>
            <a:ext cx="1368000" cy="144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1773DC8-CDD4-47CC-8F41-D2DD8FD6617A}"/>
              </a:ext>
            </a:extLst>
          </p:cNvPr>
          <p:cNvSpPr/>
          <p:nvPr/>
        </p:nvSpPr>
        <p:spPr>
          <a:xfrm>
            <a:off x="8516746" y="5477327"/>
            <a:ext cx="1368000" cy="144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CF760F6F-5D57-444A-87E3-1889CF8FABDD}"/>
              </a:ext>
            </a:extLst>
          </p:cNvPr>
          <p:cNvSpPr/>
          <p:nvPr/>
        </p:nvSpPr>
        <p:spPr>
          <a:xfrm>
            <a:off x="7723595" y="3951270"/>
            <a:ext cx="936000" cy="144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E83371A3-5E27-40EB-B7BD-B609AB6C5931}"/>
              </a:ext>
            </a:extLst>
          </p:cNvPr>
          <p:cNvSpPr/>
          <p:nvPr/>
        </p:nvSpPr>
        <p:spPr>
          <a:xfrm>
            <a:off x="6242624" y="4240079"/>
            <a:ext cx="1908000" cy="144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469A9560-28A3-4BEC-85C1-9702C7ACFD58}"/>
              </a:ext>
            </a:extLst>
          </p:cNvPr>
          <p:cNvSpPr/>
          <p:nvPr/>
        </p:nvSpPr>
        <p:spPr>
          <a:xfrm>
            <a:off x="7607113" y="5801682"/>
            <a:ext cx="1584000" cy="144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A6D931-FE35-4E15-A336-CAC0B5F8A8B1}"/>
              </a:ext>
            </a:extLst>
          </p:cNvPr>
          <p:cNvSpPr/>
          <p:nvPr/>
        </p:nvSpPr>
        <p:spPr>
          <a:xfrm rot="322083">
            <a:off x="879039" y="4227374"/>
            <a:ext cx="3806891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 </a:t>
            </a:r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정은진</a:t>
            </a:r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(2017)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00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2017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드라마 등장인물의 사회문화적 다양성 조사 결과 </a:t>
            </a:r>
          </a:p>
        </p:txBody>
      </p:sp>
    </p:spTree>
    <p:extLst>
      <p:ext uri="{BB962C8B-B14F-4D97-AF65-F5344CB8AC3E}">
        <p14:creationId xmlns:p14="http://schemas.microsoft.com/office/powerpoint/2010/main" val="869988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ªí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83EA4992-2A81-47A7-A873-76B607F08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57" b="52703"/>
          <a:stretch/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C105184-1931-4D96-882E-E28E2BDE4497}"/>
              </a:ext>
            </a:extLst>
          </p:cNvPr>
          <p:cNvSpPr/>
          <p:nvPr userDrawn="1"/>
        </p:nvSpPr>
        <p:spPr>
          <a:xfrm flipH="1" flipV="1"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78000">
                <a:srgbClr val="302420">
                  <a:lumMod val="67000"/>
                </a:srgbClr>
              </a:gs>
              <a:gs pos="0">
                <a:srgbClr val="4C3932">
                  <a:alpha val="33000"/>
                </a:srgbClr>
              </a:gs>
              <a:gs pos="45000">
                <a:srgbClr val="4A3831">
                  <a:lumMod val="51000"/>
                  <a:alpha val="96000"/>
                </a:srgbClr>
              </a:gs>
              <a:gs pos="22000">
                <a:srgbClr val="3D322D">
                  <a:alpha val="80000"/>
                </a:srgbClr>
              </a:gs>
              <a:gs pos="100000">
                <a:srgbClr val="4A3831">
                  <a:lumMod val="4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1D23293-7280-4F27-8259-DDBEC3F2D28C}"/>
              </a:ext>
            </a:extLst>
          </p:cNvPr>
          <p:cNvSpPr/>
          <p:nvPr/>
        </p:nvSpPr>
        <p:spPr>
          <a:xfrm rot="5400000">
            <a:off x="89453" y="2534478"/>
            <a:ext cx="5572538" cy="3074505"/>
          </a:xfrm>
          <a:prstGeom prst="rect">
            <a:avLst/>
          </a:prstGeom>
          <a:solidFill>
            <a:srgbClr val="2B2D39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60C0586-65BC-4B42-9084-6765D4007929}"/>
              </a:ext>
            </a:extLst>
          </p:cNvPr>
          <p:cNvCxnSpPr>
            <a:cxnSpLocks/>
          </p:cNvCxnSpPr>
          <p:nvPr/>
        </p:nvCxnSpPr>
        <p:spPr>
          <a:xfrm>
            <a:off x="1338469" y="2716696"/>
            <a:ext cx="3074506" cy="0"/>
          </a:xfrm>
          <a:prstGeom prst="line">
            <a:avLst/>
          </a:prstGeom>
          <a:ln w="28575">
            <a:solidFill>
              <a:srgbClr val="AD91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D0552D1-3A2E-4ED3-9C71-B134C50D70F0}"/>
              </a:ext>
            </a:extLst>
          </p:cNvPr>
          <p:cNvSpPr/>
          <p:nvPr/>
        </p:nvSpPr>
        <p:spPr>
          <a:xfrm>
            <a:off x="1338466" y="2758220"/>
            <a:ext cx="3074507" cy="674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수요 트렌드 예측</a:t>
            </a:r>
            <a:endParaRPr lang="en-US" altLang="ko-KR" sz="2800" b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F152903-F610-4022-B7E8-A4294552C73B}"/>
              </a:ext>
            </a:extLst>
          </p:cNvPr>
          <p:cNvSpPr txBox="1">
            <a:spLocks/>
          </p:cNvSpPr>
          <p:nvPr/>
        </p:nvSpPr>
        <p:spPr>
          <a:xfrm>
            <a:off x="4855470" y="3225660"/>
            <a:ext cx="4393704" cy="38687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예측 모형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둘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트렌드 예측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셋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인사이트 도출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0E27EA1-94B0-485F-927C-FF16B8A322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63083" y="6238568"/>
            <a:ext cx="1187244" cy="412955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C673B698-1821-4536-ACE8-6D73C7EA52B3}"/>
              </a:ext>
            </a:extLst>
          </p:cNvPr>
          <p:cNvSpPr/>
          <p:nvPr/>
        </p:nvSpPr>
        <p:spPr>
          <a:xfrm>
            <a:off x="1338467" y="1406495"/>
            <a:ext cx="3074507" cy="1340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557921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cs typeface="Aharoni" panose="02010803020104030203" pitchFamily="2" charset="-79"/>
              </a:rPr>
              <a:t>4.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cs typeface="Aharoni" panose="02010803020104030203" pitchFamily="2" charset="-79"/>
              </a:rPr>
              <a:t>수요 트렌드 예측 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cs typeface="Aharoni" panose="02010803020104030203" pitchFamily="2" charset="-79"/>
              </a:rPr>
              <a:t>예측 모델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ea typeface="+mn-ea"/>
              </a:rPr>
              <a:pPr/>
              <a:t>17</a:t>
            </a:fld>
            <a:endParaRPr lang="ko-KR" altLang="en-US" dirty="0">
              <a:ea typeface="+mn-ea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C475890-2227-4BE9-A2BF-A4AA22ACABC4}"/>
              </a:ext>
            </a:extLst>
          </p:cNvPr>
          <p:cNvGrpSpPr/>
          <p:nvPr/>
        </p:nvGrpSpPr>
        <p:grpSpPr>
          <a:xfrm>
            <a:off x="618979" y="1174173"/>
            <a:ext cx="5036234" cy="2483427"/>
            <a:chOff x="815927" y="1244511"/>
            <a:chExt cx="5036234" cy="2483427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5123A24-F726-400A-BD23-F8D87F22930C}"/>
                </a:ext>
              </a:extLst>
            </p:cNvPr>
            <p:cNvSpPr/>
            <p:nvPr/>
          </p:nvSpPr>
          <p:spPr>
            <a:xfrm>
              <a:off x="1350499" y="1436063"/>
              <a:ext cx="4501662" cy="22918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11DF8E9-1A62-454E-87FC-F7B94B739733}"/>
                </a:ext>
              </a:extLst>
            </p:cNvPr>
            <p:cNvSpPr txBox="1"/>
            <p:nvPr/>
          </p:nvSpPr>
          <p:spPr>
            <a:xfrm>
              <a:off x="815927" y="1244511"/>
              <a:ext cx="1814731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err="1">
                  <a:latin typeface="맑은 고딕" panose="020B0503020000020004" pitchFamily="50" charset="-127"/>
                </a:rPr>
                <a:t>RandomForest</a:t>
              </a:r>
              <a:endParaRPr lang="ko-KR" altLang="en-US" b="1" dirty="0"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F0213C0-13F9-4E40-8CDD-1F9BCD8A7400}"/>
              </a:ext>
            </a:extLst>
          </p:cNvPr>
          <p:cNvGrpSpPr/>
          <p:nvPr/>
        </p:nvGrpSpPr>
        <p:grpSpPr>
          <a:xfrm>
            <a:off x="6099783" y="3772409"/>
            <a:ext cx="5111237" cy="2476541"/>
            <a:chOff x="618979" y="4032698"/>
            <a:chExt cx="5111237" cy="2476541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859AB41-2D80-4BF0-A7E7-E05277BE6642}"/>
                </a:ext>
              </a:extLst>
            </p:cNvPr>
            <p:cNvSpPr/>
            <p:nvPr/>
          </p:nvSpPr>
          <p:spPr>
            <a:xfrm>
              <a:off x="1228554" y="4217364"/>
              <a:ext cx="4501662" cy="22918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29E196-E4B1-4959-8A01-6BD8F8E6826C}"/>
                </a:ext>
              </a:extLst>
            </p:cNvPr>
            <p:cNvSpPr txBox="1"/>
            <p:nvPr/>
          </p:nvSpPr>
          <p:spPr>
            <a:xfrm>
              <a:off x="618979" y="4032698"/>
              <a:ext cx="1814731" cy="369332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latin typeface="맑은 고딕" panose="020B0503020000020004" pitchFamily="50" charset="-127"/>
                </a:rPr>
                <a:t>AdaBoost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676DCBFF-8883-4008-880B-972D5D679FA9}"/>
              </a:ext>
            </a:extLst>
          </p:cNvPr>
          <p:cNvGrpSpPr/>
          <p:nvPr/>
        </p:nvGrpSpPr>
        <p:grpSpPr>
          <a:xfrm>
            <a:off x="618978" y="3800592"/>
            <a:ext cx="5063439" cy="2476541"/>
            <a:chOff x="6344529" y="4103036"/>
            <a:chExt cx="5063439" cy="2476541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B506C62-7F3D-435D-A8D0-3966C2196A4A}"/>
                </a:ext>
              </a:extLst>
            </p:cNvPr>
            <p:cNvSpPr/>
            <p:nvPr/>
          </p:nvSpPr>
          <p:spPr>
            <a:xfrm>
              <a:off x="6906306" y="4287702"/>
              <a:ext cx="4501662" cy="22918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270D96-A3CF-4FBD-8B4B-5B5E5491021C}"/>
                </a:ext>
              </a:extLst>
            </p:cNvPr>
            <p:cNvSpPr txBox="1"/>
            <p:nvPr/>
          </p:nvSpPr>
          <p:spPr>
            <a:xfrm>
              <a:off x="6344529" y="4103036"/>
              <a:ext cx="1814731" cy="369332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err="1">
                  <a:latin typeface="맑은 고딕" panose="020B0503020000020004" pitchFamily="50" charset="-127"/>
                </a:rPr>
                <a:t>GradientBoost</a:t>
              </a:r>
              <a:endParaRPr lang="en-US" altLang="ko-KR" b="1" dirty="0"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A52B69E-7BB2-4568-8B6C-4ED29CF7BE2C}"/>
              </a:ext>
            </a:extLst>
          </p:cNvPr>
          <p:cNvGrpSpPr/>
          <p:nvPr/>
        </p:nvGrpSpPr>
        <p:grpSpPr>
          <a:xfrm>
            <a:off x="6099783" y="1180432"/>
            <a:ext cx="5111237" cy="2477168"/>
            <a:chOff x="6296731" y="1250770"/>
            <a:chExt cx="5111237" cy="2477168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141007F-1668-4D96-9E79-8BAA76406756}"/>
                </a:ext>
              </a:extLst>
            </p:cNvPr>
            <p:cNvSpPr/>
            <p:nvPr/>
          </p:nvSpPr>
          <p:spPr>
            <a:xfrm>
              <a:off x="6906306" y="1436063"/>
              <a:ext cx="4501662" cy="22918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557CB0E-3340-41A1-A291-5C2CC8604AB1}"/>
                </a:ext>
              </a:extLst>
            </p:cNvPr>
            <p:cNvSpPr txBox="1"/>
            <p:nvPr/>
          </p:nvSpPr>
          <p:spPr>
            <a:xfrm>
              <a:off x="6296731" y="1250770"/>
              <a:ext cx="1814731" cy="369332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err="1">
                  <a:latin typeface="맑은 고딕" panose="020B0503020000020004" pitchFamily="50" charset="-127"/>
                </a:rPr>
                <a:t>ExtraTrees</a:t>
              </a:r>
              <a:endParaRPr lang="ko-KR" altLang="en-US" b="1" dirty="0">
                <a:latin typeface="맑은 고딕" panose="020B0503020000020004" pitchFamily="50" charset="-127"/>
              </a:endParaRPr>
            </a:p>
          </p:txBody>
        </p:sp>
      </p:grpSp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602585A2-9E9B-4F40-B343-C770E0FFDC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388430"/>
              </p:ext>
            </p:extLst>
          </p:nvPr>
        </p:nvGraphicFramePr>
        <p:xfrm>
          <a:off x="1273908" y="1686497"/>
          <a:ext cx="4260948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1827">
                  <a:extLst>
                    <a:ext uri="{9D8B030D-6E8A-4147-A177-3AD203B41FA5}">
                      <a16:colId xmlns:a16="http://schemas.microsoft.com/office/drawing/2014/main" val="1158584421"/>
                    </a:ext>
                  </a:extLst>
                </a:gridCol>
                <a:gridCol w="1849121">
                  <a:extLst>
                    <a:ext uri="{9D8B030D-6E8A-4147-A177-3AD203B41FA5}">
                      <a16:colId xmlns:a16="http://schemas.microsoft.com/office/drawing/2014/main" val="1936381474"/>
                    </a:ext>
                  </a:extLst>
                </a:gridCol>
              </a:tblGrid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>
                          <a:ea typeface="맑은 고딕" panose="020B0503020000020004" pitchFamily="50" charset="-127"/>
                        </a:rPr>
                        <a:t>Bootstrap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True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8550569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n_estimators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200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014236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max_depth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7421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min_samples_leaf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1322174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min_samples_split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5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609019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max_features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auto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99991"/>
                  </a:ext>
                </a:extLst>
              </a:tr>
            </a:tbl>
          </a:graphicData>
        </a:graphic>
      </p:graphicFrame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0C173C78-670A-4000-AFCF-A90BC69ABE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513985"/>
              </p:ext>
            </p:extLst>
          </p:nvPr>
        </p:nvGraphicFramePr>
        <p:xfrm>
          <a:off x="6829715" y="1807067"/>
          <a:ext cx="4260948" cy="1524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1827">
                  <a:extLst>
                    <a:ext uri="{9D8B030D-6E8A-4147-A177-3AD203B41FA5}">
                      <a16:colId xmlns:a16="http://schemas.microsoft.com/office/drawing/2014/main" val="1158584421"/>
                    </a:ext>
                  </a:extLst>
                </a:gridCol>
                <a:gridCol w="1849121">
                  <a:extLst>
                    <a:ext uri="{9D8B030D-6E8A-4147-A177-3AD203B41FA5}">
                      <a16:colId xmlns:a16="http://schemas.microsoft.com/office/drawing/2014/main" val="1936381474"/>
                    </a:ext>
                  </a:extLst>
                </a:gridCol>
              </a:tblGrid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n_estimators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1600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014236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max_depth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10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7421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min_samples_leaf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4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1322174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min_samples_split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2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609019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max_features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sqrt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259726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A1517C32-02AE-4D77-82ED-C8E07523B0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041501"/>
              </p:ext>
            </p:extLst>
          </p:nvPr>
        </p:nvGraphicFramePr>
        <p:xfrm>
          <a:off x="6829715" y="4326407"/>
          <a:ext cx="4260948" cy="609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1827">
                  <a:extLst>
                    <a:ext uri="{9D8B030D-6E8A-4147-A177-3AD203B41FA5}">
                      <a16:colId xmlns:a16="http://schemas.microsoft.com/office/drawing/2014/main" val="1158584421"/>
                    </a:ext>
                  </a:extLst>
                </a:gridCol>
                <a:gridCol w="1849121">
                  <a:extLst>
                    <a:ext uri="{9D8B030D-6E8A-4147-A177-3AD203B41FA5}">
                      <a16:colId xmlns:a16="http://schemas.microsoft.com/office/drawing/2014/main" val="1936381474"/>
                    </a:ext>
                  </a:extLst>
                </a:gridCol>
              </a:tblGrid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n_estimators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200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014236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learning_rate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ea typeface="맑은 고딕" panose="020B0503020000020004" pitchFamily="50" charset="-127"/>
                        </a:rPr>
                        <a:t>0.35</a:t>
                      </a:r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99991"/>
                  </a:ext>
                </a:extLst>
              </a:tr>
            </a:tbl>
          </a:graphicData>
        </a:graphic>
      </p:graphicFrame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9B431376-C9AE-42A9-8008-3476A45220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712712"/>
              </p:ext>
            </p:extLst>
          </p:nvPr>
        </p:nvGraphicFramePr>
        <p:xfrm>
          <a:off x="1301112" y="4461528"/>
          <a:ext cx="4260948" cy="1524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1827">
                  <a:extLst>
                    <a:ext uri="{9D8B030D-6E8A-4147-A177-3AD203B41FA5}">
                      <a16:colId xmlns:a16="http://schemas.microsoft.com/office/drawing/2014/main" val="1158584421"/>
                    </a:ext>
                  </a:extLst>
                </a:gridCol>
                <a:gridCol w="1849121">
                  <a:extLst>
                    <a:ext uri="{9D8B030D-6E8A-4147-A177-3AD203B41FA5}">
                      <a16:colId xmlns:a16="http://schemas.microsoft.com/office/drawing/2014/main" val="1936381474"/>
                    </a:ext>
                  </a:extLst>
                </a:gridCol>
              </a:tblGrid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n_estimators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014236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max_depth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7421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min_samples_leaf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1322174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min_samples_split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609019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max_features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99991"/>
                  </a:ext>
                </a:extLst>
              </a:tr>
            </a:tbl>
          </a:graphicData>
        </a:graphic>
      </p:graphicFrame>
      <p:sp>
        <p:nvSpPr>
          <p:cNvPr id="36" name="직사각형 35">
            <a:extLst>
              <a:ext uri="{FF2B5EF4-FFF2-40B4-BE49-F238E27FC236}">
                <a16:creationId xmlns:a16="http://schemas.microsoft.com/office/drawing/2014/main" id="{94F0B165-B141-4CE5-9AEF-BAE6312ABD2B}"/>
              </a:ext>
            </a:extLst>
          </p:cNvPr>
          <p:cNvSpPr/>
          <p:nvPr/>
        </p:nvSpPr>
        <p:spPr>
          <a:xfrm>
            <a:off x="5802774" y="5072129"/>
            <a:ext cx="5528603" cy="1243713"/>
          </a:xfrm>
          <a:prstGeom prst="rect">
            <a:avLst/>
          </a:prstGeom>
          <a:solidFill>
            <a:srgbClr val="CB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변수 중요도</a:t>
            </a:r>
            <a:r>
              <a:rPr lang="ko-KR" altLang="en-US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를 파악하기 위해</a:t>
            </a:r>
            <a:endParaRPr lang="en-US" altLang="ko-KR" sz="2000" dirty="0">
              <a:solidFill>
                <a:srgbClr val="4A3831"/>
              </a:solidFill>
              <a:latin typeface="맑은 고딕" panose="020B0503020000020004" pitchFamily="50" charset="-127"/>
            </a:endParaRPr>
          </a:p>
          <a:p>
            <a:pPr algn="r"/>
            <a:r>
              <a:rPr lang="en-US" altLang="ko-KR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Decision</a:t>
            </a:r>
            <a:r>
              <a:rPr lang="ko-KR" altLang="en-US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Tree</a:t>
            </a:r>
            <a:r>
              <a:rPr lang="ko-KR" altLang="en-US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기반의 분석모형 사용</a:t>
            </a:r>
          </a:p>
        </p:txBody>
      </p:sp>
    </p:spTree>
    <p:extLst>
      <p:ext uri="{BB962C8B-B14F-4D97-AF65-F5344CB8AC3E}">
        <p14:creationId xmlns:p14="http://schemas.microsoft.com/office/powerpoint/2010/main" val="2489744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cs typeface="Aharoni" panose="02010803020104030203" pitchFamily="2" charset="-79"/>
              </a:rPr>
              <a:t>4.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cs typeface="Aharoni" panose="02010803020104030203" pitchFamily="2" charset="-79"/>
              </a:rPr>
              <a:t>수요 트렌드 예측 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cs typeface="Aharoni" panose="02010803020104030203" pitchFamily="2" charset="-79"/>
              </a:rPr>
              <a:t>예측 모델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>
                <a:ea typeface="+mn-ea"/>
              </a:rPr>
              <a:pPr/>
              <a:t>18</a:t>
            </a:fld>
            <a:endParaRPr lang="ko-KR" altLang="en-US" dirty="0">
              <a:ea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1E3B20-AD4B-4ED3-94EF-3BAD0DEC7C27}"/>
              </a:ext>
            </a:extLst>
          </p:cNvPr>
          <p:cNvSpPr txBox="1"/>
          <p:nvPr/>
        </p:nvSpPr>
        <p:spPr>
          <a:xfrm>
            <a:off x="1138309" y="1385470"/>
            <a:ext cx="2208628" cy="64633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dirty="0" err="1">
                <a:latin typeface="맑은 고딕" panose="020B0503020000020004" pitchFamily="50" charset="-127"/>
              </a:rPr>
              <a:t>RandomForest</a:t>
            </a:r>
            <a:r>
              <a:rPr lang="en-US" altLang="ko-KR" dirty="0">
                <a:latin typeface="맑은 고딕" panose="020B0503020000020004" pitchFamily="50" charset="-127"/>
              </a:rPr>
              <a:t> </a:t>
            </a:r>
          </a:p>
          <a:p>
            <a:pPr algn="ctr"/>
            <a:r>
              <a:rPr lang="en-US" altLang="ko-KR" dirty="0">
                <a:latin typeface="맑은 고딕" panose="020B0503020000020004" pitchFamily="50" charset="-127"/>
              </a:rPr>
              <a:t>Output</a:t>
            </a:r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34F661-F34F-437D-AD27-8D55FF7E391D}"/>
              </a:ext>
            </a:extLst>
          </p:cNvPr>
          <p:cNvSpPr txBox="1"/>
          <p:nvPr/>
        </p:nvSpPr>
        <p:spPr>
          <a:xfrm>
            <a:off x="1138309" y="2654429"/>
            <a:ext cx="2208628" cy="64633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dirty="0" err="1">
                <a:latin typeface="맑은 고딕" panose="020B0503020000020004" pitchFamily="50" charset="-127"/>
              </a:rPr>
              <a:t>ExtraTrees</a:t>
            </a:r>
            <a:r>
              <a:rPr lang="en-US" altLang="ko-KR" dirty="0">
                <a:latin typeface="맑은 고딕" panose="020B0503020000020004" pitchFamily="50" charset="-127"/>
              </a:rPr>
              <a:t> </a:t>
            </a:r>
          </a:p>
          <a:p>
            <a:pPr algn="ctr"/>
            <a:r>
              <a:rPr lang="en-US" altLang="ko-KR" dirty="0">
                <a:latin typeface="맑은 고딕" panose="020B0503020000020004" pitchFamily="50" charset="-127"/>
              </a:rPr>
              <a:t>Output</a:t>
            </a:r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FEB2E2-F1D7-418F-AF92-22568865DF9B}"/>
              </a:ext>
            </a:extLst>
          </p:cNvPr>
          <p:cNvSpPr txBox="1"/>
          <p:nvPr/>
        </p:nvSpPr>
        <p:spPr>
          <a:xfrm>
            <a:off x="1138309" y="3923388"/>
            <a:ext cx="2208628" cy="64633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</a:rPr>
              <a:t>AdaBoost </a:t>
            </a:r>
          </a:p>
          <a:p>
            <a:pPr algn="ctr"/>
            <a:r>
              <a:rPr lang="en-US" altLang="ko-KR" dirty="0">
                <a:latin typeface="맑은 고딕" panose="020B0503020000020004" pitchFamily="50" charset="-127"/>
              </a:rPr>
              <a:t>Output</a:t>
            </a:r>
            <a:endParaRPr lang="ko-KR" altLang="en-US" dirty="0">
              <a:latin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76C7BD-0B60-4D25-89D8-7D65435938DE}"/>
              </a:ext>
            </a:extLst>
          </p:cNvPr>
          <p:cNvSpPr txBox="1"/>
          <p:nvPr/>
        </p:nvSpPr>
        <p:spPr>
          <a:xfrm>
            <a:off x="1138309" y="5192348"/>
            <a:ext cx="2208628" cy="64633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dirty="0" err="1">
                <a:latin typeface="맑은 고딕" panose="020B0503020000020004" pitchFamily="50" charset="-127"/>
              </a:rPr>
              <a:t>GradientBoost</a:t>
            </a:r>
            <a:r>
              <a:rPr lang="en-US" altLang="ko-KR" dirty="0">
                <a:latin typeface="맑은 고딕" panose="020B0503020000020004" pitchFamily="50" charset="-127"/>
              </a:rPr>
              <a:t> </a:t>
            </a:r>
          </a:p>
          <a:p>
            <a:pPr algn="ctr"/>
            <a:r>
              <a:rPr lang="en-US" altLang="ko-KR" dirty="0">
                <a:latin typeface="맑은 고딕" panose="020B0503020000020004" pitchFamily="50" charset="-127"/>
              </a:rPr>
              <a:t>Output</a:t>
            </a:r>
            <a:endParaRPr lang="ko-KR" altLang="en-US" dirty="0">
              <a:latin typeface="맑은 고딕" panose="020B0503020000020004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826FC31-D5A1-44CB-BA16-1FF0114C0A64}"/>
              </a:ext>
            </a:extLst>
          </p:cNvPr>
          <p:cNvGrpSpPr/>
          <p:nvPr/>
        </p:nvGrpSpPr>
        <p:grpSpPr>
          <a:xfrm>
            <a:off x="4105030" y="1385470"/>
            <a:ext cx="4501662" cy="3524155"/>
            <a:chOff x="1350499" y="1317993"/>
            <a:chExt cx="4501662" cy="2409945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A0F5C41-D442-44E5-88DC-B4CEECD2835E}"/>
                </a:ext>
              </a:extLst>
            </p:cNvPr>
            <p:cNvSpPr/>
            <p:nvPr/>
          </p:nvSpPr>
          <p:spPr>
            <a:xfrm>
              <a:off x="1350499" y="1436063"/>
              <a:ext cx="4501662" cy="229187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맑은 고딕" panose="020B0503020000020004" pitchFamily="50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46D6C3-43D8-4CCA-ABD8-9C4388A0120E}"/>
                </a:ext>
              </a:extLst>
            </p:cNvPr>
            <p:cNvSpPr txBox="1"/>
            <p:nvPr/>
          </p:nvSpPr>
          <p:spPr>
            <a:xfrm>
              <a:off x="2693964" y="1317993"/>
              <a:ext cx="1814731" cy="25256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 err="1">
                  <a:latin typeface="맑은 고딕" panose="020B0503020000020004" pitchFamily="50" charset="-127"/>
                </a:rPr>
                <a:t>XGBoost</a:t>
              </a:r>
              <a:endParaRPr lang="ko-KR" altLang="en-US" b="1" dirty="0">
                <a:latin typeface="맑은 고딕" panose="020B0503020000020004" pitchFamily="50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4106719-EF67-40F5-B0D2-C8630B31A748}"/>
              </a:ext>
            </a:extLst>
          </p:cNvPr>
          <p:cNvSpPr txBox="1"/>
          <p:nvPr/>
        </p:nvSpPr>
        <p:spPr>
          <a:xfrm>
            <a:off x="9355014" y="2910709"/>
            <a:ext cx="1645921" cy="646331"/>
          </a:xfrm>
          <a:prstGeom prst="rect">
            <a:avLst/>
          </a:prstGeom>
          <a:solidFill>
            <a:srgbClr val="1176C8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맑은 고딕" panose="020B0503020000020004" pitchFamily="50" charset="-127"/>
              </a:rPr>
              <a:t>Predicted Values</a:t>
            </a:r>
            <a:endParaRPr lang="ko-KR" altLang="en-US" dirty="0">
              <a:latin typeface="맑은 고딕" panose="020B0503020000020004" pitchFamily="50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2472AD0-68A1-4224-A500-FCE5E6CD5377}"/>
              </a:ext>
            </a:extLst>
          </p:cNvPr>
          <p:cNvCxnSpPr>
            <a:stCxn id="3" idx="3"/>
            <a:endCxn id="9" idx="1"/>
          </p:cNvCxnSpPr>
          <p:nvPr/>
        </p:nvCxnSpPr>
        <p:spPr>
          <a:xfrm>
            <a:off x="3346937" y="1708636"/>
            <a:ext cx="758093" cy="1525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F9D2051-7300-4DDD-B308-AF583A541184}"/>
              </a:ext>
            </a:extLst>
          </p:cNvPr>
          <p:cNvCxnSpPr>
            <a:stCxn id="5" idx="3"/>
            <a:endCxn id="9" idx="1"/>
          </p:cNvCxnSpPr>
          <p:nvPr/>
        </p:nvCxnSpPr>
        <p:spPr>
          <a:xfrm>
            <a:off x="3346937" y="2977595"/>
            <a:ext cx="758093" cy="256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C7679E73-597E-4CF2-8FD0-AC24CE850D1B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3346937" y="3233877"/>
            <a:ext cx="758093" cy="1012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40CE5D1-EAA8-444E-A941-285986734583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3346937" y="3233877"/>
            <a:ext cx="758093" cy="22816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C6AE21D-3858-4EED-A3C7-045EFB59C56D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8606692" y="3233875"/>
            <a:ext cx="748322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7C322DAB-73E6-465F-B77B-10F15584C2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433986"/>
              </p:ext>
            </p:extLst>
          </p:nvPr>
        </p:nvGraphicFramePr>
        <p:xfrm>
          <a:off x="4225386" y="1982545"/>
          <a:ext cx="4260948" cy="2743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11827">
                  <a:extLst>
                    <a:ext uri="{9D8B030D-6E8A-4147-A177-3AD203B41FA5}">
                      <a16:colId xmlns:a16="http://schemas.microsoft.com/office/drawing/2014/main" val="1158584421"/>
                    </a:ext>
                  </a:extLst>
                </a:gridCol>
                <a:gridCol w="1849121">
                  <a:extLst>
                    <a:ext uri="{9D8B030D-6E8A-4147-A177-3AD203B41FA5}">
                      <a16:colId xmlns:a16="http://schemas.microsoft.com/office/drawing/2014/main" val="1936381474"/>
                    </a:ext>
                  </a:extLst>
                </a:gridCol>
              </a:tblGrid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n_estimators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014236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max_depth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7421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min_child_weight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1322174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>
                          <a:ea typeface="맑은 고딕" panose="020B0503020000020004" pitchFamily="50" charset="-127"/>
                        </a:rPr>
                        <a:t>gamma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609019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>
                          <a:ea typeface="맑은 고딕" panose="020B0503020000020004" pitchFamily="50" charset="-127"/>
                        </a:rPr>
                        <a:t>subsample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799991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colsample_bytree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784609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>
                          <a:ea typeface="맑은 고딕" panose="020B0503020000020004" pitchFamily="50" charset="-127"/>
                        </a:rPr>
                        <a:t>objective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70681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nthread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902479"/>
                  </a:ext>
                </a:extLst>
              </a:tr>
              <a:tr h="1783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i="0" dirty="0" err="1">
                          <a:ea typeface="맑은 고딕" panose="020B0503020000020004" pitchFamily="50" charset="-127"/>
                        </a:rPr>
                        <a:t>scale_pos_weight</a:t>
                      </a:r>
                      <a:endParaRPr lang="ko-KR" altLang="en-US" sz="1400" b="1" i="0" dirty="0">
                        <a:ea typeface="맑은 고딕" panose="020B0503020000020004" pitchFamily="50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8407910"/>
                  </a:ext>
                </a:extLst>
              </a:tr>
            </a:tbl>
          </a:graphicData>
        </a:graphic>
      </p:graphicFrame>
      <p:sp>
        <p:nvSpPr>
          <p:cNvPr id="43" name="직사각형 42">
            <a:extLst>
              <a:ext uri="{FF2B5EF4-FFF2-40B4-BE49-F238E27FC236}">
                <a16:creationId xmlns:a16="http://schemas.microsoft.com/office/drawing/2014/main" id="{558E2AB2-627F-4250-8A24-B16A7943EEDD}"/>
              </a:ext>
            </a:extLst>
          </p:cNvPr>
          <p:cNvSpPr/>
          <p:nvPr/>
        </p:nvSpPr>
        <p:spPr>
          <a:xfrm>
            <a:off x="4105030" y="5120673"/>
            <a:ext cx="7191327" cy="1243713"/>
          </a:xfrm>
          <a:prstGeom prst="rect">
            <a:avLst/>
          </a:prstGeom>
          <a:solidFill>
            <a:srgbClr val="CB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US" altLang="ko-KR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4</a:t>
            </a:r>
            <a:r>
              <a:rPr lang="ko-KR" altLang="en-US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가지 모형</a:t>
            </a:r>
            <a:r>
              <a:rPr lang="ko-KR" altLang="en-US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의 </a:t>
            </a:r>
            <a:r>
              <a:rPr lang="ko-KR" altLang="en-US" sz="2000" dirty="0" err="1">
                <a:solidFill>
                  <a:srgbClr val="4A3831"/>
                </a:solidFill>
                <a:latin typeface="맑은 고딕" panose="020B0503020000020004" pitchFamily="50" charset="-127"/>
              </a:rPr>
              <a:t>예측값들을</a:t>
            </a:r>
            <a:endParaRPr lang="en-US" altLang="ko-KR" sz="2000" dirty="0">
              <a:solidFill>
                <a:srgbClr val="4A3831"/>
              </a:solidFill>
              <a:latin typeface="맑은 고딕" panose="020B0503020000020004" pitchFamily="50" charset="-127"/>
            </a:endParaRPr>
          </a:p>
          <a:p>
            <a:pPr algn="ctr"/>
            <a:r>
              <a:rPr lang="en-US" altLang="ko-KR" sz="2400" b="1" dirty="0" err="1">
                <a:solidFill>
                  <a:srgbClr val="4A3831"/>
                </a:solidFill>
                <a:latin typeface="맑은 고딕" panose="020B0503020000020004" pitchFamily="50" charset="-127"/>
              </a:rPr>
              <a:t>XGBoost</a:t>
            </a:r>
            <a:r>
              <a:rPr lang="ko-KR" altLang="en-US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를 통해 학습하여 최종 </a:t>
            </a:r>
            <a:r>
              <a:rPr lang="ko-KR" altLang="en-US" sz="2000" dirty="0" err="1">
                <a:solidFill>
                  <a:srgbClr val="4A3831"/>
                </a:solidFill>
                <a:latin typeface="맑은 고딕" panose="020B0503020000020004" pitchFamily="50" charset="-127"/>
              </a:rPr>
              <a:t>예측값</a:t>
            </a:r>
            <a:r>
              <a:rPr lang="ko-KR" altLang="en-US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 도출</a:t>
            </a:r>
          </a:p>
        </p:txBody>
      </p:sp>
    </p:spTree>
    <p:extLst>
      <p:ext uri="{BB962C8B-B14F-4D97-AF65-F5344CB8AC3E}">
        <p14:creationId xmlns:p14="http://schemas.microsoft.com/office/powerpoint/2010/main" val="3606731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4.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수요 트렌드 예측 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트렌드 예측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C6C7EC26-DBDC-4613-873F-89DFCF827784}"/>
              </a:ext>
            </a:extLst>
          </p:cNvPr>
          <p:cNvGrpSpPr/>
          <p:nvPr/>
        </p:nvGrpSpPr>
        <p:grpSpPr>
          <a:xfrm>
            <a:off x="8553157" y="3628595"/>
            <a:ext cx="3114133" cy="2554544"/>
            <a:chOff x="8553157" y="2919945"/>
            <a:chExt cx="3114133" cy="255454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18EE68B-550B-4291-B1C5-15E890C31AB5}"/>
                </a:ext>
              </a:extLst>
            </p:cNvPr>
            <p:cNvSpPr txBox="1"/>
            <p:nvPr/>
          </p:nvSpPr>
          <p:spPr>
            <a:xfrm>
              <a:off x="8553158" y="2919945"/>
              <a:ext cx="3114132" cy="141577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b="1" dirty="0"/>
                <a:t>Accuracy </a:t>
              </a:r>
              <a:r>
                <a:rPr lang="en-US" altLang="ko-KR" sz="6600" b="1" dirty="0"/>
                <a:t>58.2%</a:t>
              </a:r>
              <a:endParaRPr lang="ko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8FD705-E950-4A37-9D98-C673C80E6E36}"/>
                </a:ext>
              </a:extLst>
            </p:cNvPr>
            <p:cNvSpPr txBox="1"/>
            <p:nvPr/>
          </p:nvSpPr>
          <p:spPr>
            <a:xfrm>
              <a:off x="8553157" y="4335716"/>
              <a:ext cx="1576512" cy="1138773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b="1" dirty="0"/>
                <a:t>AUC </a:t>
              </a:r>
            </a:p>
            <a:p>
              <a:pPr algn="l"/>
              <a:r>
                <a:rPr lang="en-US" altLang="ko-KR" sz="4800" b="1" dirty="0"/>
                <a:t>0.58</a:t>
              </a:r>
              <a:endParaRPr lang="ko-KR" altLang="en-US" sz="12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DCB2A70-DC55-4847-B2F5-B57E5834991F}"/>
                </a:ext>
              </a:extLst>
            </p:cNvPr>
            <p:cNvSpPr txBox="1"/>
            <p:nvPr/>
          </p:nvSpPr>
          <p:spPr>
            <a:xfrm>
              <a:off x="10090777" y="4335716"/>
              <a:ext cx="1576512" cy="1138773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2000" b="1" dirty="0"/>
                <a:t>KAPPA</a:t>
              </a:r>
            </a:p>
            <a:p>
              <a:pPr algn="l"/>
              <a:r>
                <a:rPr lang="en-US" altLang="ko-KR" sz="4800" b="1" dirty="0"/>
                <a:t>0.58</a:t>
              </a:r>
              <a:endParaRPr lang="ko-KR" altLang="en-US" sz="1200" dirty="0"/>
            </a:p>
          </p:txBody>
        </p:sp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2D1A3CB1-0C06-4877-8573-AA06A8C55A84}"/>
              </a:ext>
            </a:extLst>
          </p:cNvPr>
          <p:cNvSpPr/>
          <p:nvPr/>
        </p:nvSpPr>
        <p:spPr>
          <a:xfrm>
            <a:off x="8553157" y="1069145"/>
            <a:ext cx="3174607" cy="235985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550DCC-2A7E-408A-8C8A-12C2C630ACE2}"/>
              </a:ext>
            </a:extLst>
          </p:cNvPr>
          <p:cNvSpPr txBox="1"/>
          <p:nvPr/>
        </p:nvSpPr>
        <p:spPr>
          <a:xfrm>
            <a:off x="10222521" y="3059669"/>
            <a:ext cx="150524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/>
              <a:t>ROC curve</a:t>
            </a:r>
            <a:endParaRPr lang="ko-KR" altLang="en-US" dirty="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026635EE-63BE-4726-8D81-DE40675ABCCE}"/>
              </a:ext>
            </a:extLst>
          </p:cNvPr>
          <p:cNvGrpSpPr/>
          <p:nvPr/>
        </p:nvGrpSpPr>
        <p:grpSpPr>
          <a:xfrm>
            <a:off x="411896" y="1131187"/>
            <a:ext cx="3510058" cy="1736283"/>
            <a:chOff x="499231" y="1323135"/>
            <a:chExt cx="3510058" cy="1736283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4CD97342-06FB-4EC5-865B-26043BBE848A}"/>
                </a:ext>
              </a:extLst>
            </p:cNvPr>
            <p:cNvGrpSpPr/>
            <p:nvPr/>
          </p:nvGrpSpPr>
          <p:grpSpPr>
            <a:xfrm>
              <a:off x="499231" y="1541185"/>
              <a:ext cx="3510058" cy="1518233"/>
              <a:chOff x="4037427" y="1807699"/>
              <a:chExt cx="3812345" cy="2359855"/>
            </a:xfrm>
          </p:grpSpPr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id="{DEDEE208-04AA-41F3-AAED-3B3B3F419DFF}"/>
                  </a:ext>
                </a:extLst>
              </p:cNvPr>
              <p:cNvSpPr/>
              <p:nvPr/>
            </p:nvSpPr>
            <p:spPr>
              <a:xfrm>
                <a:off x="4037427" y="1807699"/>
                <a:ext cx="3812345" cy="2359855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A13D50C-3B70-4E48-BD0C-CE6CC04053E5}"/>
                  </a:ext>
                </a:extLst>
              </p:cNvPr>
              <p:cNvSpPr txBox="1"/>
              <p:nvPr/>
            </p:nvSpPr>
            <p:spPr>
              <a:xfrm>
                <a:off x="4447148" y="2449016"/>
                <a:ext cx="2992902" cy="119597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브랜드 </a:t>
                </a:r>
                <a:r>
                  <a:rPr lang="en-US" altLang="ko-KR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+ </a:t>
                </a:r>
                <a:r>
                  <a:rPr lang="ko-KR" altLang="en-US" sz="20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상품소분류</a:t>
                </a:r>
                <a:r>
                  <a: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</a:t>
                </a:r>
                <a:endPara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pPr algn="ctr"/>
                <a:r>
                  <a:rPr lang="ko-KR" altLang="en-US" sz="2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데이터</a:t>
                </a:r>
                <a:r>
                  <a:rPr lang="en-US" altLang="ko-KR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(</a:t>
                </a:r>
                <a:r>
                  <a:rPr lang="ko-KR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총 </a:t>
                </a:r>
                <a:r>
                  <a:rPr lang="en-US" altLang="ko-KR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4157</a:t>
                </a:r>
                <a:r>
                  <a:rPr lang="ko-KR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개</a:t>
                </a:r>
                <a:r>
                  <a:rPr lang="en-US" altLang="ko-KR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)</a:t>
                </a:r>
                <a:endPara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CDF701F-93BF-4249-88C8-452A40EAC4AB}"/>
                </a:ext>
              </a:extLst>
            </p:cNvPr>
            <p:cNvSpPr/>
            <p:nvPr/>
          </p:nvSpPr>
          <p:spPr>
            <a:xfrm>
              <a:off x="1317674" y="1323135"/>
              <a:ext cx="1674056" cy="436098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Train</a:t>
              </a:r>
              <a:r>
                <a: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Set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EB769CE-045B-4E25-A560-484C5BC014EA}"/>
              </a:ext>
            </a:extLst>
          </p:cNvPr>
          <p:cNvGrpSpPr/>
          <p:nvPr/>
        </p:nvGrpSpPr>
        <p:grpSpPr>
          <a:xfrm>
            <a:off x="4117731" y="1131187"/>
            <a:ext cx="4152314" cy="1736284"/>
            <a:chOff x="4205066" y="1323135"/>
            <a:chExt cx="4152314" cy="1736284"/>
          </a:xfrm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082BE57E-C988-4852-B646-B908C4EC775D}"/>
                </a:ext>
              </a:extLst>
            </p:cNvPr>
            <p:cNvGrpSpPr/>
            <p:nvPr/>
          </p:nvGrpSpPr>
          <p:grpSpPr>
            <a:xfrm>
              <a:off x="4205066" y="1541186"/>
              <a:ext cx="4152314" cy="1518233"/>
              <a:chOff x="4037427" y="1807699"/>
              <a:chExt cx="3812345" cy="2359855"/>
            </a:xfrm>
          </p:grpSpPr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48ADF81D-20DF-4360-B961-25F97B262719}"/>
                  </a:ext>
                </a:extLst>
              </p:cNvPr>
              <p:cNvSpPr/>
              <p:nvPr/>
            </p:nvSpPr>
            <p:spPr>
              <a:xfrm>
                <a:off x="4037427" y="1807699"/>
                <a:ext cx="3812345" cy="2359855"/>
              </a:xfrm>
              <a:prstGeom prst="roundRect">
                <a:avLst/>
              </a:prstGeom>
              <a:noFill/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8860CE8-47AB-4CAD-BCF5-91623185CA1F}"/>
                  </a:ext>
                </a:extLst>
              </p:cNvPr>
              <p:cNvSpPr txBox="1"/>
              <p:nvPr/>
            </p:nvSpPr>
            <p:spPr>
              <a:xfrm>
                <a:off x="4447148" y="2449016"/>
                <a:ext cx="2992902" cy="1195975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월 </a:t>
                </a:r>
                <a:r>
                  <a:rPr lang="en-US" altLang="ko-KR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+ </a:t>
                </a:r>
                <a:r>
                  <a: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브랜드 </a:t>
                </a:r>
                <a:r>
                  <a:rPr lang="en-US" altLang="ko-KR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+ </a:t>
                </a:r>
                <a:r>
                  <a:rPr lang="ko-KR" altLang="en-US" sz="20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상품소분류</a:t>
                </a:r>
                <a:r>
                  <a:rPr lang="ko-KR" altLang="en-US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</a:t>
                </a:r>
                <a:endPara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pPr algn="ctr"/>
                <a:r>
                  <a:rPr lang="ko-KR" altLang="en-US" sz="2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데이터</a:t>
                </a:r>
                <a:r>
                  <a:rPr lang="en-US" altLang="ko-KR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(</a:t>
                </a:r>
                <a:r>
                  <a:rPr lang="ko-KR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총 </a:t>
                </a:r>
                <a:r>
                  <a:rPr lang="en-US" altLang="ko-KR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16571</a:t>
                </a:r>
                <a:r>
                  <a:rPr lang="ko-KR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개</a:t>
                </a:r>
                <a:r>
                  <a:rPr lang="en-US" altLang="ko-KR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)</a:t>
                </a:r>
                <a:endPara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1D3AB039-39B3-4873-BE8A-FB3E2C225253}"/>
                </a:ext>
              </a:extLst>
            </p:cNvPr>
            <p:cNvSpPr/>
            <p:nvPr/>
          </p:nvSpPr>
          <p:spPr>
            <a:xfrm>
              <a:off x="5444194" y="1323135"/>
              <a:ext cx="1674056" cy="436098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Test</a:t>
              </a:r>
              <a:r>
                <a:rPr lang="ko-KR" alt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Set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6023E09-BF60-4161-B158-BF8C7614DF84}"/>
              </a:ext>
            </a:extLst>
          </p:cNvPr>
          <p:cNvSpPr/>
          <p:nvPr/>
        </p:nvSpPr>
        <p:spPr>
          <a:xfrm>
            <a:off x="411896" y="3964441"/>
            <a:ext cx="3777759" cy="2218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solidFill>
                  <a:schemeClr val="tx1"/>
                </a:solidFill>
              </a:rPr>
              <a:t>온라인 선호지수를 </a:t>
            </a:r>
            <a:r>
              <a:rPr lang="en-US" altLang="ko-KR" dirty="0">
                <a:solidFill>
                  <a:schemeClr val="tx1"/>
                </a:solidFill>
              </a:rPr>
              <a:t>Label</a:t>
            </a:r>
            <a:r>
              <a:rPr lang="ko-KR" altLang="en-US" dirty="0">
                <a:solidFill>
                  <a:schemeClr val="tx1"/>
                </a:solidFill>
              </a:rPr>
              <a:t>로 활용</a:t>
            </a:r>
          </a:p>
          <a:p>
            <a:r>
              <a:rPr lang="ko-KR" altLang="en-US" dirty="0">
                <a:solidFill>
                  <a:schemeClr val="tx1"/>
                </a:solidFill>
              </a:rPr>
              <a:t>점수에 따라 </a:t>
            </a:r>
            <a:r>
              <a:rPr lang="en-US" altLang="ko-KR" dirty="0">
                <a:solidFill>
                  <a:schemeClr val="tx1"/>
                </a:solidFill>
              </a:rPr>
              <a:t>Binning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>
                <a:solidFill>
                  <a:schemeClr val="tx1"/>
                </a:solidFill>
              </a:rPr>
              <a:t>온라인 선호지수</a:t>
            </a:r>
            <a:r>
              <a:rPr lang="en-US" altLang="ko-KR" dirty="0">
                <a:solidFill>
                  <a:schemeClr val="tx1"/>
                </a:solidFill>
              </a:rPr>
              <a:t>(0~100</a:t>
            </a:r>
            <a:r>
              <a:rPr lang="ko-KR" altLang="en-US" dirty="0">
                <a:solidFill>
                  <a:schemeClr val="tx1"/>
                </a:solidFill>
              </a:rPr>
              <a:t>점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0~25</a:t>
            </a:r>
            <a:r>
              <a:rPr lang="ko-KR" altLang="en-US" dirty="0">
                <a:solidFill>
                  <a:schemeClr val="tx1"/>
                </a:solidFill>
              </a:rPr>
              <a:t>점 </a:t>
            </a:r>
            <a:r>
              <a:rPr lang="en-US" altLang="ko-KR" dirty="0">
                <a:solidFill>
                  <a:schemeClr val="tx1"/>
                </a:solidFill>
              </a:rPr>
              <a:t>: Fine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25~50</a:t>
            </a:r>
            <a:r>
              <a:rPr lang="ko-KR" altLang="en-US" dirty="0">
                <a:solidFill>
                  <a:schemeClr val="tx1"/>
                </a:solidFill>
              </a:rPr>
              <a:t>점 </a:t>
            </a:r>
            <a:r>
              <a:rPr lang="en-US" altLang="ko-KR" dirty="0">
                <a:solidFill>
                  <a:schemeClr val="tx1"/>
                </a:solidFill>
              </a:rPr>
              <a:t>: Good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50~75</a:t>
            </a:r>
            <a:r>
              <a:rPr lang="ko-KR" altLang="en-US" dirty="0">
                <a:solidFill>
                  <a:schemeClr val="tx1"/>
                </a:solidFill>
              </a:rPr>
              <a:t>점 </a:t>
            </a:r>
            <a:r>
              <a:rPr lang="en-US" altLang="ko-KR" dirty="0">
                <a:solidFill>
                  <a:schemeClr val="tx1"/>
                </a:solidFill>
              </a:rPr>
              <a:t>: Great</a:t>
            </a:r>
          </a:p>
          <a:p>
            <a:r>
              <a:rPr lang="en-US" altLang="ko-KR" dirty="0">
                <a:solidFill>
                  <a:schemeClr val="tx1"/>
                </a:solidFill>
              </a:rPr>
              <a:t>75~100</a:t>
            </a:r>
            <a:r>
              <a:rPr lang="ko-KR" altLang="en-US" dirty="0">
                <a:solidFill>
                  <a:schemeClr val="tx1"/>
                </a:solidFill>
              </a:rPr>
              <a:t>점 </a:t>
            </a:r>
            <a:r>
              <a:rPr lang="en-US" altLang="ko-KR" dirty="0">
                <a:solidFill>
                  <a:schemeClr val="tx1"/>
                </a:solidFill>
              </a:rPr>
              <a:t>: Perfect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1D8929B-0035-4460-A9D9-5133EDC57B58}"/>
              </a:ext>
            </a:extLst>
          </p:cNvPr>
          <p:cNvSpPr/>
          <p:nvPr/>
        </p:nvSpPr>
        <p:spPr>
          <a:xfrm>
            <a:off x="4702908" y="3657004"/>
            <a:ext cx="3567137" cy="244134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뭐가 들어가면 좋을까</a:t>
            </a:r>
            <a:r>
              <a:rPr lang="en-US" altLang="ko-KR" dirty="0">
                <a:solidFill>
                  <a:schemeClr val="tx1"/>
                </a:solidFill>
              </a:rPr>
              <a:t>?????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385CB78-EF8D-4528-99B9-9B9DE9040DD1}"/>
              </a:ext>
            </a:extLst>
          </p:cNvPr>
          <p:cNvSpPr/>
          <p:nvPr/>
        </p:nvSpPr>
        <p:spPr>
          <a:xfrm>
            <a:off x="2164277" y="2643373"/>
            <a:ext cx="3906908" cy="1155178"/>
          </a:xfrm>
          <a:prstGeom prst="rect">
            <a:avLst/>
          </a:prstGeom>
          <a:solidFill>
            <a:srgbClr val="CB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일반화된 모형</a:t>
            </a:r>
            <a:r>
              <a:rPr lang="ko-KR" altLang="en-US" dirty="0">
                <a:solidFill>
                  <a:srgbClr val="4A3831"/>
                </a:solidFill>
                <a:latin typeface="맑은 고딕" panose="020B0503020000020004" pitchFamily="50" charset="-127"/>
              </a:rPr>
              <a:t>을 통해</a:t>
            </a:r>
            <a:endParaRPr lang="en-US" altLang="ko-KR" dirty="0">
              <a:solidFill>
                <a:srgbClr val="4A3831"/>
              </a:solidFill>
              <a:latin typeface="맑은 고딕" panose="020B0503020000020004" pitchFamily="50" charset="-127"/>
            </a:endParaRPr>
          </a:p>
          <a:p>
            <a:pPr algn="ctr"/>
            <a:r>
              <a:rPr lang="ko-KR" altLang="en-US" sz="20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월별 온라인 행동에 따른 </a:t>
            </a:r>
            <a:endParaRPr lang="en-US" altLang="ko-KR" sz="2000" b="1" dirty="0">
              <a:solidFill>
                <a:srgbClr val="4A3831"/>
              </a:solidFill>
              <a:latin typeface="맑은 고딕" panose="020B0503020000020004" pitchFamily="50" charset="-127"/>
            </a:endParaRPr>
          </a:p>
          <a:p>
            <a:pPr algn="ctr"/>
            <a:r>
              <a:rPr lang="ko-KR" altLang="en-US" sz="20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트렌드</a:t>
            </a:r>
            <a:r>
              <a:rPr lang="ko-KR" altLang="en-US" dirty="0">
                <a:solidFill>
                  <a:srgbClr val="4A3831"/>
                </a:solidFill>
                <a:latin typeface="맑은 고딕" panose="020B0503020000020004" pitchFamily="50" charset="-127"/>
              </a:rPr>
              <a:t> 예측</a:t>
            </a:r>
            <a:endParaRPr lang="ko-KR" altLang="en-US" sz="1600" dirty="0">
              <a:solidFill>
                <a:srgbClr val="4A383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98382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ªí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83EA4992-2A81-47A7-A873-76B607F08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57" b="52703"/>
          <a:stretch/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C105184-1931-4D96-882E-E28E2BDE4497}"/>
              </a:ext>
            </a:extLst>
          </p:cNvPr>
          <p:cNvSpPr/>
          <p:nvPr userDrawn="1"/>
        </p:nvSpPr>
        <p:spPr>
          <a:xfrm flipH="1" flipV="1"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78000">
                <a:srgbClr val="302420">
                  <a:lumMod val="67000"/>
                </a:srgbClr>
              </a:gs>
              <a:gs pos="0">
                <a:srgbClr val="4C3932">
                  <a:alpha val="33000"/>
                </a:srgbClr>
              </a:gs>
              <a:gs pos="45000">
                <a:srgbClr val="4A3831">
                  <a:lumMod val="51000"/>
                  <a:alpha val="96000"/>
                </a:srgbClr>
              </a:gs>
              <a:gs pos="22000">
                <a:srgbClr val="3D322D">
                  <a:alpha val="80000"/>
                </a:srgbClr>
              </a:gs>
              <a:gs pos="100000">
                <a:srgbClr val="4A3831">
                  <a:lumMod val="4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41E6F0-6E10-4D22-9E19-5B8E8A83334F}"/>
              </a:ext>
            </a:extLst>
          </p:cNvPr>
          <p:cNvSpPr/>
          <p:nvPr/>
        </p:nvSpPr>
        <p:spPr>
          <a:xfrm>
            <a:off x="4338868" y="4570828"/>
            <a:ext cx="5275032" cy="2108408"/>
          </a:xfrm>
          <a:prstGeom prst="ellipse">
            <a:avLst/>
          </a:prstGeom>
          <a:solidFill>
            <a:schemeClr val="tx1">
              <a:lumMod val="75000"/>
              <a:lumOff val="25000"/>
              <a:alpha val="71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8EFD400-A220-4184-A8C6-FF5B5B87051D}"/>
              </a:ext>
            </a:extLst>
          </p:cNvPr>
          <p:cNvSpPr/>
          <p:nvPr/>
        </p:nvSpPr>
        <p:spPr>
          <a:xfrm>
            <a:off x="6446081" y="406470"/>
            <a:ext cx="4419597" cy="2108408"/>
          </a:xfrm>
          <a:prstGeom prst="ellipse">
            <a:avLst/>
          </a:prstGeom>
          <a:solidFill>
            <a:schemeClr val="tx1">
              <a:lumMod val="75000"/>
              <a:lumOff val="25000"/>
              <a:alpha val="71000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53B5FC5-8B73-4AFE-BCDC-7293E583DB92}"/>
              </a:ext>
            </a:extLst>
          </p:cNvPr>
          <p:cNvSpPr/>
          <p:nvPr/>
        </p:nvSpPr>
        <p:spPr>
          <a:xfrm>
            <a:off x="1163782" y="795304"/>
            <a:ext cx="10339016" cy="5258179"/>
          </a:xfrm>
          <a:prstGeom prst="rect">
            <a:avLst/>
          </a:prstGeom>
          <a:solidFill>
            <a:srgbClr val="AD9173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0142AB-D4F5-4282-928F-92D7491247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63083" y="6238568"/>
            <a:ext cx="1187244" cy="412955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B045787-DDA1-4993-969C-4BA0C762F82B}"/>
              </a:ext>
            </a:extLst>
          </p:cNvPr>
          <p:cNvSpPr txBox="1">
            <a:spLocks/>
          </p:cNvSpPr>
          <p:nvPr/>
        </p:nvSpPr>
        <p:spPr>
          <a:xfrm>
            <a:off x="6246948" y="1457150"/>
            <a:ext cx="4393704" cy="38687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1. </a:t>
            </a:r>
            <a:r>
              <a:rPr lang="ko-KR" altLang="en-US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분석 배경</a:t>
            </a:r>
            <a:endParaRPr lang="en-US" altLang="ko-KR" b="1" i="1" dirty="0">
              <a:solidFill>
                <a:srgbClr val="2B2D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2. </a:t>
            </a:r>
            <a:r>
              <a:rPr lang="ko-KR" altLang="en-US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활용 데이터 및 </a:t>
            </a:r>
            <a:r>
              <a:rPr lang="ko-KR" altLang="en-US" b="1" i="1" dirty="0" err="1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전처리</a:t>
            </a:r>
            <a:endParaRPr lang="en-US" altLang="ko-KR" b="1" i="1" dirty="0">
              <a:solidFill>
                <a:srgbClr val="2B2D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3.</a:t>
            </a:r>
            <a:r>
              <a:rPr lang="ko-KR" altLang="en-US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 데이터 분석</a:t>
            </a:r>
            <a:endParaRPr lang="en-US" altLang="ko-KR" b="1" i="1" dirty="0">
              <a:solidFill>
                <a:srgbClr val="2B2D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4.</a:t>
            </a:r>
            <a:r>
              <a:rPr lang="ko-KR" altLang="en-US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 수요 트렌드 예측</a:t>
            </a:r>
            <a:endParaRPr lang="en-US" altLang="ko-KR" b="1" i="1" dirty="0">
              <a:solidFill>
                <a:srgbClr val="2B2D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5.</a:t>
            </a:r>
            <a:r>
              <a:rPr lang="ko-KR" altLang="en-US" b="1" i="1" dirty="0">
                <a:solidFill>
                  <a:srgbClr val="2B2D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 서비스 제안</a:t>
            </a:r>
            <a:endParaRPr lang="en-US" altLang="ko-KR" b="1" i="1" dirty="0">
              <a:solidFill>
                <a:srgbClr val="2B2D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9" name="순서도: 수동 입력 8">
            <a:extLst>
              <a:ext uri="{FF2B5EF4-FFF2-40B4-BE49-F238E27FC236}">
                <a16:creationId xmlns:a16="http://schemas.microsoft.com/office/drawing/2014/main" id="{8E45274A-1A8A-45A7-ADDE-34C073CB7243}"/>
              </a:ext>
            </a:extLst>
          </p:cNvPr>
          <p:cNvSpPr/>
          <p:nvPr/>
        </p:nvSpPr>
        <p:spPr>
          <a:xfrm rot="5400000" flipH="1">
            <a:off x="-743855" y="729343"/>
            <a:ext cx="6858000" cy="5399315"/>
          </a:xfrm>
          <a:prstGeom prst="flowChartManualInput">
            <a:avLst/>
          </a:prstGeom>
          <a:gradFill>
            <a:gsLst>
              <a:gs pos="27000">
                <a:srgbClr val="1C1D26"/>
              </a:gs>
              <a:gs pos="70000">
                <a:srgbClr val="2B2D39"/>
              </a:gs>
            </a:gsLst>
            <a:lin ang="156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69CF7FB5-DD6D-4AD6-8509-A339CED7BB4A}"/>
              </a:ext>
            </a:extLst>
          </p:cNvPr>
          <p:cNvSpPr txBox="1">
            <a:spLocks/>
          </p:cNvSpPr>
          <p:nvPr/>
        </p:nvSpPr>
        <p:spPr>
          <a:xfrm>
            <a:off x="2605205" y="835572"/>
            <a:ext cx="4393704" cy="802555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9423162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4.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수요 트렌드 예측 </a:t>
            </a:r>
            <a:r>
              <a:rPr kumimoji="0" lang="en-US" altLang="ko-KR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인사이트 도출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graphicFrame>
        <p:nvGraphicFramePr>
          <p:cNvPr id="6" name="차트 5">
            <a:extLst>
              <a:ext uri="{FF2B5EF4-FFF2-40B4-BE49-F238E27FC236}">
                <a16:creationId xmlns:a16="http://schemas.microsoft.com/office/drawing/2014/main" id="{D2140783-6C96-448F-890B-B96A456436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8616947"/>
              </p:ext>
            </p:extLst>
          </p:nvPr>
        </p:nvGraphicFramePr>
        <p:xfrm>
          <a:off x="976923" y="1146630"/>
          <a:ext cx="3777957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CA2E053B-E1CE-4753-979B-37324DE9CC31}"/>
              </a:ext>
            </a:extLst>
          </p:cNvPr>
          <p:cNvSpPr/>
          <p:nvPr/>
        </p:nvSpPr>
        <p:spPr>
          <a:xfrm>
            <a:off x="844061" y="1772529"/>
            <a:ext cx="4093699" cy="141577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8DAC1AF-F4FB-483D-B4C0-3BCB9E347F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2338831"/>
              </p:ext>
            </p:extLst>
          </p:nvPr>
        </p:nvGraphicFramePr>
        <p:xfrm>
          <a:off x="5861773" y="1997611"/>
          <a:ext cx="5276948" cy="258692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9237">
                  <a:extLst>
                    <a:ext uri="{9D8B030D-6E8A-4147-A177-3AD203B41FA5}">
                      <a16:colId xmlns:a16="http://schemas.microsoft.com/office/drawing/2014/main" val="518185833"/>
                    </a:ext>
                  </a:extLst>
                </a:gridCol>
                <a:gridCol w="1319237">
                  <a:extLst>
                    <a:ext uri="{9D8B030D-6E8A-4147-A177-3AD203B41FA5}">
                      <a16:colId xmlns:a16="http://schemas.microsoft.com/office/drawing/2014/main" val="2126328883"/>
                    </a:ext>
                  </a:extLst>
                </a:gridCol>
                <a:gridCol w="1319237">
                  <a:extLst>
                    <a:ext uri="{9D8B030D-6E8A-4147-A177-3AD203B41FA5}">
                      <a16:colId xmlns:a16="http://schemas.microsoft.com/office/drawing/2014/main" val="854685158"/>
                    </a:ext>
                  </a:extLst>
                </a:gridCol>
                <a:gridCol w="1319237">
                  <a:extLst>
                    <a:ext uri="{9D8B030D-6E8A-4147-A177-3AD203B41FA5}">
                      <a16:colId xmlns:a16="http://schemas.microsoft.com/office/drawing/2014/main" val="735826865"/>
                    </a:ext>
                  </a:extLst>
                </a:gridCol>
              </a:tblGrid>
              <a:tr h="795359"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BRA_SC</a:t>
                      </a:r>
                    </a:p>
                    <a:p>
                      <a:pPr latinLnBrk="1"/>
                      <a:r>
                        <a:rPr lang="en-US" altLang="ko-KR" sz="1200" dirty="0"/>
                        <a:t>PPL</a:t>
                      </a:r>
                      <a:r>
                        <a:rPr lang="ko-KR" altLang="en-US" sz="1200" dirty="0"/>
                        <a:t>지수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브랜드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CLAC3_SC</a:t>
                      </a:r>
                    </a:p>
                    <a:p>
                      <a:pPr latinLnBrk="1"/>
                      <a:r>
                        <a:rPr lang="en-US" altLang="ko-KR" sz="1200" dirty="0"/>
                        <a:t>PPL</a:t>
                      </a:r>
                      <a:r>
                        <a:rPr lang="ko-KR" altLang="en-US" sz="1200" dirty="0"/>
                        <a:t>지수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 err="1"/>
                        <a:t>상품소분류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SCORE</a:t>
                      </a:r>
                    </a:p>
                    <a:p>
                      <a:pPr latinLnBrk="1"/>
                      <a:r>
                        <a:rPr lang="ko-KR" altLang="en-US" sz="1200" dirty="0"/>
                        <a:t>온라인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선호지수</a:t>
                      </a:r>
                    </a:p>
                  </a:txBody>
                  <a:tcPr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6149127"/>
                  </a:ext>
                </a:extLst>
              </a:tr>
              <a:tr h="59718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BRA_SC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0.0415</a:t>
                      </a:r>
                      <a:endParaRPr lang="ko-KR" altLang="en-US" sz="1600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u="sng" dirty="0"/>
                        <a:t>0.0326</a:t>
                      </a:r>
                      <a:endParaRPr lang="ko-KR" altLang="en-US" sz="1600" b="1" u="sng" dirty="0"/>
                    </a:p>
                  </a:txBody>
                  <a:tcPr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10703972"/>
                  </a:ext>
                </a:extLst>
              </a:tr>
              <a:tr h="59718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CLAC3_SC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-</a:t>
                      </a:r>
                      <a:endParaRPr lang="ko-KR" alt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u="sng" dirty="0"/>
                        <a:t>-0.0474</a:t>
                      </a:r>
                      <a:endParaRPr lang="ko-KR" altLang="en-US" sz="1600" b="1" u="sn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1605266"/>
                  </a:ext>
                </a:extLst>
              </a:tr>
              <a:tr h="59718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SCORE</a:t>
                      </a:r>
                    </a:p>
                  </a:txBody>
                  <a:tcPr anchor="ctr"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-</a:t>
                      </a:r>
                      <a:endParaRPr lang="ko-KR" altLang="en-US" sz="1600" dirty="0"/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-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4956189"/>
                  </a:ext>
                </a:extLst>
              </a:tr>
            </a:tbl>
          </a:graphicData>
        </a:graphic>
      </p:graphicFrame>
      <p:sp>
        <p:nvSpPr>
          <p:cNvPr id="10" name="직사각형 9">
            <a:extLst>
              <a:ext uri="{FF2B5EF4-FFF2-40B4-BE49-F238E27FC236}">
                <a16:creationId xmlns:a16="http://schemas.microsoft.com/office/drawing/2014/main" id="{49D5AE1F-BF73-46AD-A425-1494665AF9C6}"/>
              </a:ext>
            </a:extLst>
          </p:cNvPr>
          <p:cNvSpPr/>
          <p:nvPr/>
        </p:nvSpPr>
        <p:spPr>
          <a:xfrm>
            <a:off x="3735523" y="4699113"/>
            <a:ext cx="7403198" cy="1415772"/>
          </a:xfrm>
          <a:prstGeom prst="rect">
            <a:avLst/>
          </a:prstGeom>
          <a:solidFill>
            <a:srgbClr val="CBB9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PPL</a:t>
            </a:r>
            <a:r>
              <a:rPr lang="ko-KR" altLang="en-US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지수</a:t>
            </a:r>
            <a:r>
              <a:rPr lang="en-US" altLang="ko-KR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(BRA_SC,CLAC3_SC)</a:t>
            </a:r>
            <a:r>
              <a:rPr lang="ko-KR" altLang="en-US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의</a:t>
            </a:r>
            <a:r>
              <a:rPr lang="en-US" altLang="ko-KR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변수중요도가 높음</a:t>
            </a:r>
            <a:endParaRPr lang="en-US" altLang="ko-KR" sz="2000" b="1" dirty="0">
              <a:solidFill>
                <a:srgbClr val="4A3831"/>
              </a:solidFill>
              <a:latin typeface="맑은 고딕" panose="020B0503020000020004" pitchFamily="50" charset="-127"/>
            </a:endParaRPr>
          </a:p>
          <a:p>
            <a:pPr algn="r"/>
            <a:r>
              <a:rPr lang="ko-KR" altLang="en-US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온라인 선호지수와의 </a:t>
            </a:r>
            <a:r>
              <a:rPr lang="ko-KR" altLang="en-US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상관관계</a:t>
            </a:r>
            <a:r>
              <a:rPr lang="ko-KR" altLang="en-US" sz="2000" dirty="0">
                <a:solidFill>
                  <a:srgbClr val="4A3831"/>
                </a:solidFill>
                <a:latin typeface="맑은 고딕" panose="020B0503020000020004" pitchFamily="50" charset="-127"/>
              </a:rPr>
              <a:t>는</a:t>
            </a:r>
            <a:r>
              <a:rPr lang="ko-KR" altLang="en-US" sz="20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2400" b="1" dirty="0">
                <a:solidFill>
                  <a:srgbClr val="4A3831"/>
                </a:solidFill>
                <a:latin typeface="맑은 고딕" panose="020B0503020000020004" pitchFamily="50" charset="-127"/>
              </a:rPr>
              <a:t>보이지 않음 </a:t>
            </a:r>
            <a:endParaRPr lang="en-US" altLang="ko-KR" sz="2400" b="1" dirty="0">
              <a:solidFill>
                <a:srgbClr val="4A3831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4F6CFE-EE53-434C-97A3-B7D38F8632C5}"/>
              </a:ext>
            </a:extLst>
          </p:cNvPr>
          <p:cNvSpPr txBox="1"/>
          <p:nvPr/>
        </p:nvSpPr>
        <p:spPr>
          <a:xfrm>
            <a:off x="6611268" y="1293992"/>
            <a:ext cx="3777957" cy="61555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상관계수</a:t>
            </a:r>
            <a:endParaRPr lang="en-US" altLang="ko-KR" dirty="0"/>
          </a:p>
          <a:p>
            <a:pPr algn="ctr"/>
            <a:r>
              <a:rPr lang="en-US" altLang="ko-KR" sz="1600" dirty="0"/>
              <a:t>PPL</a:t>
            </a:r>
            <a:r>
              <a:rPr lang="ko-KR" altLang="en-US" sz="1600" dirty="0"/>
              <a:t>지수와 온라인 선호지수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822855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ªí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83EA4992-2A81-47A7-A873-76B607F08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57" b="52703"/>
          <a:stretch/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C105184-1931-4D96-882E-E28E2BDE4497}"/>
              </a:ext>
            </a:extLst>
          </p:cNvPr>
          <p:cNvSpPr/>
          <p:nvPr userDrawn="1"/>
        </p:nvSpPr>
        <p:spPr>
          <a:xfrm flipH="1" flipV="1"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78000">
                <a:srgbClr val="302420">
                  <a:lumMod val="67000"/>
                </a:srgbClr>
              </a:gs>
              <a:gs pos="0">
                <a:srgbClr val="4C3932">
                  <a:alpha val="33000"/>
                </a:srgbClr>
              </a:gs>
              <a:gs pos="45000">
                <a:srgbClr val="4A3831">
                  <a:lumMod val="51000"/>
                  <a:alpha val="96000"/>
                </a:srgbClr>
              </a:gs>
              <a:gs pos="22000">
                <a:srgbClr val="3D322D">
                  <a:alpha val="80000"/>
                </a:srgbClr>
              </a:gs>
              <a:gs pos="100000">
                <a:srgbClr val="4A3831">
                  <a:lumMod val="4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1D23293-7280-4F27-8259-DDBEC3F2D28C}"/>
              </a:ext>
            </a:extLst>
          </p:cNvPr>
          <p:cNvSpPr/>
          <p:nvPr/>
        </p:nvSpPr>
        <p:spPr>
          <a:xfrm rot="5400000">
            <a:off x="89453" y="2534478"/>
            <a:ext cx="5572538" cy="3074505"/>
          </a:xfrm>
          <a:prstGeom prst="rect">
            <a:avLst/>
          </a:prstGeom>
          <a:solidFill>
            <a:srgbClr val="2B2D39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8BA649A-3316-4D06-9479-F3A640630418}"/>
              </a:ext>
            </a:extLst>
          </p:cNvPr>
          <p:cNvSpPr/>
          <p:nvPr/>
        </p:nvSpPr>
        <p:spPr>
          <a:xfrm>
            <a:off x="1338467" y="1406495"/>
            <a:ext cx="3074507" cy="1340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60C0586-65BC-4B42-9084-6765D4007929}"/>
              </a:ext>
            </a:extLst>
          </p:cNvPr>
          <p:cNvCxnSpPr>
            <a:cxnSpLocks/>
          </p:cNvCxnSpPr>
          <p:nvPr/>
        </p:nvCxnSpPr>
        <p:spPr>
          <a:xfrm>
            <a:off x="1338469" y="2716696"/>
            <a:ext cx="3074506" cy="0"/>
          </a:xfrm>
          <a:prstGeom prst="line">
            <a:avLst/>
          </a:prstGeom>
          <a:ln w="28575">
            <a:solidFill>
              <a:srgbClr val="AD91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D0552D1-3A2E-4ED3-9C71-B134C50D70F0}"/>
              </a:ext>
            </a:extLst>
          </p:cNvPr>
          <p:cNvSpPr/>
          <p:nvPr/>
        </p:nvSpPr>
        <p:spPr>
          <a:xfrm>
            <a:off x="1338466" y="2758220"/>
            <a:ext cx="3074507" cy="674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제안</a:t>
            </a:r>
            <a:endParaRPr lang="en-US" altLang="ko-KR" sz="2800" b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C1BC6F6A-C6FE-4CD7-95E2-EF74DA9960EF}"/>
              </a:ext>
            </a:extLst>
          </p:cNvPr>
          <p:cNvSpPr txBox="1">
            <a:spLocks/>
          </p:cNvSpPr>
          <p:nvPr/>
        </p:nvSpPr>
        <p:spPr>
          <a:xfrm>
            <a:off x="4855470" y="3225660"/>
            <a:ext cx="4393704" cy="38687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제안 배경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둘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서비스 제안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- </a:t>
            </a:r>
            <a:r>
              <a:rPr lang="ko-KR" altLang="en-US" sz="2000" dirty="0" err="1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넷플릭스와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파트너쉽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86A75E1-4F19-484B-B403-3567E641AF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63083" y="6238568"/>
            <a:ext cx="1187244" cy="4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752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ë·íë¦­ì¤ì ëí ì´ë¯¸ì§ ê²ìê²°ê³¼">
            <a:extLst>
              <a:ext uri="{FF2B5EF4-FFF2-40B4-BE49-F238E27FC236}">
                <a16:creationId xmlns:a16="http://schemas.microsoft.com/office/drawing/2014/main" id="{0E9D4E9F-E8EE-40F3-B35C-32305421A777}"/>
              </a:ext>
            </a:extLst>
          </p:cNvPr>
          <p:cNvPicPr preferRelativeResize="0"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834" y="876300"/>
            <a:ext cx="11808000" cy="587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1" name="타원 7">
            <a:extLst>
              <a:ext uri="{FF2B5EF4-FFF2-40B4-BE49-F238E27FC236}">
                <a16:creationId xmlns:a16="http://schemas.microsoft.com/office/drawing/2014/main" id="{743EDBA9-EB16-471C-893C-0480C8A84495}"/>
              </a:ext>
            </a:extLst>
          </p:cNvPr>
          <p:cNvSpPr/>
          <p:nvPr/>
        </p:nvSpPr>
        <p:spPr>
          <a:xfrm flipH="1" flipV="1">
            <a:off x="189834" y="876299"/>
            <a:ext cx="11808000" cy="5877742"/>
          </a:xfrm>
          <a:prstGeom prst="rect">
            <a:avLst/>
          </a:prstGeom>
          <a:gradFill flip="none" rotWithShape="1">
            <a:gsLst>
              <a:gs pos="10000">
                <a:schemeClr val="tx1">
                  <a:alpha val="96000"/>
                </a:schemeClr>
              </a:gs>
              <a:gs pos="73000">
                <a:schemeClr val="bg2">
                  <a:lumMod val="50000"/>
                  <a:alpha val="64000"/>
                </a:schemeClr>
              </a:gs>
              <a:gs pos="96000">
                <a:schemeClr val="tx1">
                  <a:lumMod val="85000"/>
                  <a:lumOff val="15000"/>
                  <a:alpha val="93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5.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서비스 제안 배경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22</a:t>
            </a:fld>
            <a:endParaRPr lang="ko-KR" altLang="en-US" dirty="0"/>
          </a:p>
        </p:txBody>
      </p:sp>
      <p:sp>
        <p:nvSpPr>
          <p:cNvPr id="5" name="육각형 4">
            <a:extLst>
              <a:ext uri="{FF2B5EF4-FFF2-40B4-BE49-F238E27FC236}">
                <a16:creationId xmlns:a16="http://schemas.microsoft.com/office/drawing/2014/main" id="{9E02ADFA-FECF-450E-AED6-F6E89BB90CF6}"/>
              </a:ext>
            </a:extLst>
          </p:cNvPr>
          <p:cNvSpPr/>
          <p:nvPr/>
        </p:nvSpPr>
        <p:spPr>
          <a:xfrm rot="5400000">
            <a:off x="660418" y="1271987"/>
            <a:ext cx="216000" cy="180000"/>
          </a:xfrm>
          <a:prstGeom prst="hexagon">
            <a:avLst/>
          </a:prstGeom>
          <a:solidFill>
            <a:srgbClr val="AD9173"/>
          </a:solidFill>
          <a:ln w="28575">
            <a:solidFill>
              <a:srgbClr val="AD91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4233F47-142A-4CAD-9D09-BF15743C0CD6}"/>
              </a:ext>
            </a:extLst>
          </p:cNvPr>
          <p:cNvSpPr/>
          <p:nvPr/>
        </p:nvSpPr>
        <p:spPr>
          <a:xfrm>
            <a:off x="832074" y="1177321"/>
            <a:ext cx="6813326" cy="76944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드라마 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PPL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지수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가 예측모형에서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가장 중요한 변수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로 작용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42570E5-0E19-43B4-9791-09A22EBD1656}"/>
              </a:ext>
            </a:extLst>
          </p:cNvPr>
          <p:cNvSpPr/>
          <p:nvPr/>
        </p:nvSpPr>
        <p:spPr>
          <a:xfrm>
            <a:off x="832074" y="1546653"/>
            <a:ext cx="8832626" cy="83099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실시간 방송이 힘을 잃어가는 시점에서</a:t>
            </a:r>
            <a:r>
              <a:rPr lang="en-US" altLang="ko-K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인터넷 스트리밍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, OTT </a:t>
            </a:r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시장을 주목 必</a:t>
            </a:r>
            <a:endParaRPr lang="ko-KR" alt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C3E295E-BEA8-42E5-BEA2-DA16557B4D73}"/>
              </a:ext>
            </a:extLst>
          </p:cNvPr>
          <p:cNvSpPr/>
          <p:nvPr/>
        </p:nvSpPr>
        <p:spPr>
          <a:xfrm>
            <a:off x="852068" y="1924341"/>
            <a:ext cx="3316000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그 중 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NETFLIX</a:t>
            </a:r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에 주목</a:t>
            </a:r>
          </a:p>
        </p:txBody>
      </p:sp>
      <p:grpSp>
        <p:nvGrpSpPr>
          <p:cNvPr id="108" name="그룹 107">
            <a:extLst>
              <a:ext uri="{FF2B5EF4-FFF2-40B4-BE49-F238E27FC236}">
                <a16:creationId xmlns:a16="http://schemas.microsoft.com/office/drawing/2014/main" id="{B86641BE-3E97-48B9-9EAE-F62F0519CFEE}"/>
              </a:ext>
            </a:extLst>
          </p:cNvPr>
          <p:cNvGrpSpPr/>
          <p:nvPr/>
        </p:nvGrpSpPr>
        <p:grpSpPr>
          <a:xfrm>
            <a:off x="5394927" y="3796010"/>
            <a:ext cx="3772501" cy="2164100"/>
            <a:chOff x="6712016" y="4033109"/>
            <a:chExt cx="3772501" cy="2164100"/>
          </a:xfrm>
        </p:grpSpPr>
        <p:graphicFrame>
          <p:nvGraphicFramePr>
            <p:cNvPr id="99" name="차트 98">
              <a:extLst>
                <a:ext uri="{FF2B5EF4-FFF2-40B4-BE49-F238E27FC236}">
                  <a16:creationId xmlns:a16="http://schemas.microsoft.com/office/drawing/2014/main" id="{F59AA0EB-E709-4318-B045-F6C694F300C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79567525"/>
                </p:ext>
              </p:extLst>
            </p:nvPr>
          </p:nvGraphicFramePr>
          <p:xfrm>
            <a:off x="6712016" y="4033109"/>
            <a:ext cx="3243713" cy="21641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587C50E7-A974-41B7-9CDD-061AA48EE79E}"/>
                </a:ext>
              </a:extLst>
            </p:cNvPr>
            <p:cNvGrpSpPr/>
            <p:nvPr/>
          </p:nvGrpSpPr>
          <p:grpSpPr>
            <a:xfrm rot="21229163">
              <a:off x="9342680" y="4613415"/>
              <a:ext cx="1141837" cy="883093"/>
              <a:chOff x="3793326" y="3277779"/>
              <a:chExt cx="1141837" cy="883093"/>
            </a:xfrm>
          </p:grpSpPr>
          <p:sp>
            <p:nvSpPr>
              <p:cNvPr id="100" name="타원 99">
                <a:extLst>
                  <a:ext uri="{FF2B5EF4-FFF2-40B4-BE49-F238E27FC236}">
                    <a16:creationId xmlns:a16="http://schemas.microsoft.com/office/drawing/2014/main" id="{3A504CF2-4E8C-4596-8AC0-E0C65E7B5B7F}"/>
                  </a:ext>
                </a:extLst>
              </p:cNvPr>
              <p:cNvSpPr/>
              <p:nvPr/>
            </p:nvSpPr>
            <p:spPr>
              <a:xfrm rot="359359">
                <a:off x="3861339" y="3299680"/>
                <a:ext cx="72000" cy="72000"/>
              </a:xfrm>
              <a:prstGeom prst="ellipse">
                <a:avLst/>
              </a:prstGeom>
              <a:solidFill>
                <a:srgbClr val="CBB9A5"/>
              </a:solidFill>
              <a:ln>
                <a:solidFill>
                  <a:srgbClr val="CBB9A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타원 100">
                <a:extLst>
                  <a:ext uri="{FF2B5EF4-FFF2-40B4-BE49-F238E27FC236}">
                    <a16:creationId xmlns:a16="http://schemas.microsoft.com/office/drawing/2014/main" id="{9DE25560-094B-4A70-9E8E-5AD66AA799F4}"/>
                  </a:ext>
                </a:extLst>
              </p:cNvPr>
              <p:cNvSpPr/>
              <p:nvPr/>
            </p:nvSpPr>
            <p:spPr>
              <a:xfrm rot="359359">
                <a:off x="3838668" y="3515768"/>
                <a:ext cx="72000" cy="72000"/>
              </a:xfrm>
              <a:prstGeom prst="ellipse">
                <a:avLst/>
              </a:prstGeom>
              <a:solidFill>
                <a:srgbClr val="FFE60D"/>
              </a:solidFill>
              <a:ln>
                <a:solidFill>
                  <a:srgbClr val="FFE60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2" name="타원 101">
                <a:extLst>
                  <a:ext uri="{FF2B5EF4-FFF2-40B4-BE49-F238E27FC236}">
                    <a16:creationId xmlns:a16="http://schemas.microsoft.com/office/drawing/2014/main" id="{4769A239-9B13-467D-8C75-05A9EEC5464D}"/>
                  </a:ext>
                </a:extLst>
              </p:cNvPr>
              <p:cNvSpPr/>
              <p:nvPr/>
            </p:nvSpPr>
            <p:spPr>
              <a:xfrm rot="359359">
                <a:off x="3815997" y="3731856"/>
                <a:ext cx="72000" cy="72000"/>
              </a:xfrm>
              <a:prstGeom prst="ellipse">
                <a:avLst/>
              </a:prstGeom>
              <a:solidFill>
                <a:srgbClr val="1176C8"/>
              </a:solidFill>
              <a:ln>
                <a:solidFill>
                  <a:srgbClr val="1176C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3" name="타원 102">
                <a:extLst>
                  <a:ext uri="{FF2B5EF4-FFF2-40B4-BE49-F238E27FC236}">
                    <a16:creationId xmlns:a16="http://schemas.microsoft.com/office/drawing/2014/main" id="{B47F83E8-27A7-4CCF-9854-17A2FD13FF36}"/>
                  </a:ext>
                </a:extLst>
              </p:cNvPr>
              <p:cNvSpPr/>
              <p:nvPr/>
            </p:nvSpPr>
            <p:spPr>
              <a:xfrm rot="359359">
                <a:off x="3793326" y="3947944"/>
                <a:ext cx="72000" cy="72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5156304D-CA1A-4471-AC4F-5B823EE86EE8}"/>
                  </a:ext>
                </a:extLst>
              </p:cNvPr>
              <p:cNvSpPr txBox="1"/>
              <p:nvPr/>
            </p:nvSpPr>
            <p:spPr>
              <a:xfrm rot="359359">
                <a:off x="3975272" y="3277779"/>
                <a:ext cx="891401" cy="24622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1000" dirty="0"/>
                  <a:t>20</a:t>
                </a:r>
                <a:r>
                  <a:rPr lang="ko-KR" altLang="en-US" sz="1000" dirty="0"/>
                  <a:t>대</a:t>
                </a: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D569B4FE-CB24-4F62-A599-362B2128F23A}"/>
                  </a:ext>
                </a:extLst>
              </p:cNvPr>
              <p:cNvSpPr txBox="1"/>
              <p:nvPr/>
            </p:nvSpPr>
            <p:spPr>
              <a:xfrm rot="359359">
                <a:off x="3952917" y="3493230"/>
                <a:ext cx="982246" cy="24622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1000" dirty="0"/>
                  <a:t>30</a:t>
                </a:r>
                <a:r>
                  <a:rPr lang="ko-KR" altLang="en-US" sz="1000" dirty="0"/>
                  <a:t>대</a:t>
                </a: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A61467A1-3F5E-4AFD-BE0F-DAD65289A884}"/>
                  </a:ext>
                </a:extLst>
              </p:cNvPr>
              <p:cNvSpPr txBox="1"/>
              <p:nvPr/>
            </p:nvSpPr>
            <p:spPr>
              <a:xfrm rot="359359">
                <a:off x="3930810" y="3703941"/>
                <a:ext cx="982246" cy="24622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1000" dirty="0"/>
                  <a:t>40</a:t>
                </a:r>
                <a:r>
                  <a:rPr lang="ko-KR" altLang="en-US" sz="1000" dirty="0"/>
                  <a:t>대</a:t>
                </a: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3CF3AB87-FB7E-4583-AB6B-B921B5B0C7A4}"/>
                  </a:ext>
                </a:extLst>
              </p:cNvPr>
              <p:cNvSpPr txBox="1"/>
              <p:nvPr/>
            </p:nvSpPr>
            <p:spPr>
              <a:xfrm rot="359359">
                <a:off x="3908703" y="3914651"/>
                <a:ext cx="982246" cy="246221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ko-KR" sz="1000" dirty="0"/>
                  <a:t>50</a:t>
                </a:r>
                <a:r>
                  <a:rPr lang="ko-KR" altLang="en-US" sz="1000" dirty="0"/>
                  <a:t>대</a:t>
                </a:r>
                <a:r>
                  <a:rPr lang="en-US" altLang="ko-KR" sz="1000" dirty="0"/>
                  <a:t>+</a:t>
                </a:r>
                <a:endParaRPr lang="ko-KR" altLang="en-US" sz="1000" dirty="0"/>
              </a:p>
            </p:txBody>
          </p:sp>
        </p:grpSp>
      </p:grpSp>
      <p:grpSp>
        <p:nvGrpSpPr>
          <p:cNvPr id="118" name="그룹 117">
            <a:extLst>
              <a:ext uri="{FF2B5EF4-FFF2-40B4-BE49-F238E27FC236}">
                <a16:creationId xmlns:a16="http://schemas.microsoft.com/office/drawing/2014/main" id="{AEC0B78C-5E50-4E58-A458-09A3EEE8090F}"/>
              </a:ext>
            </a:extLst>
          </p:cNvPr>
          <p:cNvGrpSpPr/>
          <p:nvPr/>
        </p:nvGrpSpPr>
        <p:grpSpPr>
          <a:xfrm>
            <a:off x="365089" y="2680623"/>
            <a:ext cx="3320685" cy="612000"/>
            <a:chOff x="5987584" y="1518412"/>
            <a:chExt cx="2183024" cy="684000"/>
          </a:xfrm>
        </p:grpSpPr>
        <p:grpSp>
          <p:nvGrpSpPr>
            <p:cNvPr id="119" name="그룹 118">
              <a:extLst>
                <a:ext uri="{FF2B5EF4-FFF2-40B4-BE49-F238E27FC236}">
                  <a16:creationId xmlns:a16="http://schemas.microsoft.com/office/drawing/2014/main" id="{5336BA5F-6DB9-42BE-A683-44C2BADE9758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121" name="평행 사변형 120">
                <a:extLst>
                  <a:ext uri="{FF2B5EF4-FFF2-40B4-BE49-F238E27FC236}">
                    <a16:creationId xmlns:a16="http://schemas.microsoft.com/office/drawing/2014/main" id="{C70A0F36-8AB1-4037-82A5-6405976B2BBB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2" name="평행 사변형 121">
                <a:extLst>
                  <a:ext uri="{FF2B5EF4-FFF2-40B4-BE49-F238E27FC236}">
                    <a16:creationId xmlns:a16="http://schemas.microsoft.com/office/drawing/2014/main" id="{8E9F811C-1836-4F87-A8F2-714D10A121C0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4030FA5F-DB28-48A1-BE89-064E644F15A4}"/>
                </a:ext>
              </a:extLst>
            </p:cNvPr>
            <p:cNvSpPr txBox="1"/>
            <p:nvPr/>
          </p:nvSpPr>
          <p:spPr>
            <a:xfrm>
              <a:off x="6205614" y="1518881"/>
              <a:ext cx="1913467" cy="5159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WHAT? NETFLIX</a:t>
              </a:r>
              <a:endPara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A18A4D8A-1A5C-410B-AC6D-2CB46E96667B}"/>
              </a:ext>
            </a:extLst>
          </p:cNvPr>
          <p:cNvSpPr/>
          <p:nvPr/>
        </p:nvSpPr>
        <p:spPr>
          <a:xfrm>
            <a:off x="2009487" y="3897610"/>
            <a:ext cx="275532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회원수</a:t>
            </a:r>
            <a:endParaRPr lang="en-US" altLang="ko-K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억 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2,500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만 명</a:t>
            </a:r>
            <a:endParaRPr lang="en-US" altLang="ko-K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C63EB3BF-D5EF-4117-898A-008DAECC2762}"/>
              </a:ext>
            </a:extLst>
          </p:cNvPr>
          <p:cNvSpPr/>
          <p:nvPr/>
        </p:nvSpPr>
        <p:spPr>
          <a:xfrm>
            <a:off x="832074" y="3283654"/>
            <a:ext cx="4214615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세계 최대 규모의 콘텐츠 서비스 플랫폼</a:t>
            </a:r>
          </a:p>
        </p:txBody>
      </p:sp>
      <p:sp>
        <p:nvSpPr>
          <p:cNvPr id="126" name="육각형 125">
            <a:extLst>
              <a:ext uri="{FF2B5EF4-FFF2-40B4-BE49-F238E27FC236}">
                <a16:creationId xmlns:a16="http://schemas.microsoft.com/office/drawing/2014/main" id="{40116581-9199-4D5B-84D1-84327AC7E0CF}"/>
              </a:ext>
            </a:extLst>
          </p:cNvPr>
          <p:cNvSpPr/>
          <p:nvPr/>
        </p:nvSpPr>
        <p:spPr>
          <a:xfrm rot="5400000">
            <a:off x="654068" y="3342087"/>
            <a:ext cx="216000" cy="180000"/>
          </a:xfrm>
          <a:prstGeom prst="hexagon">
            <a:avLst/>
          </a:prstGeom>
          <a:solidFill>
            <a:srgbClr val="AD9173"/>
          </a:solidFill>
          <a:ln w="28575">
            <a:solidFill>
              <a:srgbClr val="AD91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27" name="Group 17">
            <a:extLst>
              <a:ext uri="{FF2B5EF4-FFF2-40B4-BE49-F238E27FC236}">
                <a16:creationId xmlns:a16="http://schemas.microsoft.com/office/drawing/2014/main" id="{8B1BF43A-7D6E-4771-8D58-967A50EDD3B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066729" y="5276332"/>
            <a:ext cx="932947" cy="864570"/>
            <a:chOff x="2429" y="2099"/>
            <a:chExt cx="347" cy="352"/>
          </a:xfrm>
          <a:solidFill>
            <a:srgbClr val="AD9173"/>
          </a:solidFill>
        </p:grpSpPr>
        <p:sp>
          <p:nvSpPr>
            <p:cNvPr id="128" name="Freeform 19">
              <a:extLst>
                <a:ext uri="{FF2B5EF4-FFF2-40B4-BE49-F238E27FC236}">
                  <a16:creationId xmlns:a16="http://schemas.microsoft.com/office/drawing/2014/main" id="{E27AB5F2-890C-4CCB-A450-1A587E8DE5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29" y="2099"/>
              <a:ext cx="347" cy="352"/>
            </a:xfrm>
            <a:custGeom>
              <a:avLst/>
              <a:gdLst>
                <a:gd name="T0" fmla="*/ 371 w 3474"/>
                <a:gd name="T1" fmla="*/ 1957 h 3520"/>
                <a:gd name="T2" fmla="*/ 3075 w 3474"/>
                <a:gd name="T3" fmla="*/ 395 h 3520"/>
                <a:gd name="T4" fmla="*/ 211 w 3474"/>
                <a:gd name="T5" fmla="*/ 0 h 3520"/>
                <a:gd name="T6" fmla="*/ 3301 w 3474"/>
                <a:gd name="T7" fmla="*/ 3 h 3520"/>
                <a:gd name="T8" fmla="*/ 3369 w 3474"/>
                <a:gd name="T9" fmla="*/ 29 h 3520"/>
                <a:gd name="T10" fmla="*/ 3425 w 3474"/>
                <a:gd name="T11" fmla="*/ 75 h 3520"/>
                <a:gd name="T12" fmla="*/ 3461 w 3474"/>
                <a:gd name="T13" fmla="*/ 137 h 3520"/>
                <a:gd name="T14" fmla="*/ 3474 w 3474"/>
                <a:gd name="T15" fmla="*/ 211 h 3520"/>
                <a:gd name="T16" fmla="*/ 3471 w 3474"/>
                <a:gd name="T17" fmla="*/ 2221 h 3520"/>
                <a:gd name="T18" fmla="*/ 3446 w 3474"/>
                <a:gd name="T19" fmla="*/ 2289 h 3520"/>
                <a:gd name="T20" fmla="*/ 3399 w 3474"/>
                <a:gd name="T21" fmla="*/ 2344 h 3520"/>
                <a:gd name="T22" fmla="*/ 3337 w 3474"/>
                <a:gd name="T23" fmla="*/ 2380 h 3520"/>
                <a:gd name="T24" fmla="*/ 3264 w 3474"/>
                <a:gd name="T25" fmla="*/ 2393 h 3520"/>
                <a:gd name="T26" fmla="*/ 2692 w 3474"/>
                <a:gd name="T27" fmla="*/ 3297 h 3520"/>
                <a:gd name="T28" fmla="*/ 2692 w 3474"/>
                <a:gd name="T29" fmla="*/ 3365 h 3520"/>
                <a:gd name="T30" fmla="*/ 2669 w 3474"/>
                <a:gd name="T31" fmla="*/ 3426 h 3520"/>
                <a:gd name="T32" fmla="*/ 2626 w 3474"/>
                <a:gd name="T33" fmla="*/ 3475 h 3520"/>
                <a:gd name="T34" fmla="*/ 2570 w 3474"/>
                <a:gd name="T35" fmla="*/ 3508 h 3520"/>
                <a:gd name="T36" fmla="*/ 2521 w 3474"/>
                <a:gd name="T37" fmla="*/ 3519 h 3520"/>
                <a:gd name="T38" fmla="*/ 2470 w 3474"/>
                <a:gd name="T39" fmla="*/ 3517 h 3520"/>
                <a:gd name="T40" fmla="*/ 2409 w 3474"/>
                <a:gd name="T41" fmla="*/ 3494 h 3520"/>
                <a:gd name="T42" fmla="*/ 2359 w 3474"/>
                <a:gd name="T43" fmla="*/ 3452 h 3520"/>
                <a:gd name="T44" fmla="*/ 2326 w 3474"/>
                <a:gd name="T45" fmla="*/ 3396 h 3520"/>
                <a:gd name="T46" fmla="*/ 2151 w 3474"/>
                <a:gd name="T47" fmla="*/ 2393 h 3520"/>
                <a:gd name="T48" fmla="*/ 1150 w 3474"/>
                <a:gd name="T49" fmla="*/ 3362 h 3520"/>
                <a:gd name="T50" fmla="*/ 1127 w 3474"/>
                <a:gd name="T51" fmla="*/ 3426 h 3520"/>
                <a:gd name="T52" fmla="*/ 1085 w 3474"/>
                <a:gd name="T53" fmla="*/ 3475 h 3520"/>
                <a:gd name="T54" fmla="*/ 1028 w 3474"/>
                <a:gd name="T55" fmla="*/ 3508 h 3520"/>
                <a:gd name="T56" fmla="*/ 962 w 3474"/>
                <a:gd name="T57" fmla="*/ 3520 h 3520"/>
                <a:gd name="T58" fmla="*/ 930 w 3474"/>
                <a:gd name="T59" fmla="*/ 3517 h 3520"/>
                <a:gd name="T60" fmla="*/ 866 w 3474"/>
                <a:gd name="T61" fmla="*/ 3494 h 3520"/>
                <a:gd name="T62" fmla="*/ 817 w 3474"/>
                <a:gd name="T63" fmla="*/ 3452 h 3520"/>
                <a:gd name="T64" fmla="*/ 785 w 3474"/>
                <a:gd name="T65" fmla="*/ 3397 h 3520"/>
                <a:gd name="T66" fmla="*/ 773 w 3474"/>
                <a:gd name="T67" fmla="*/ 3332 h 3520"/>
                <a:gd name="T68" fmla="*/ 931 w 3474"/>
                <a:gd name="T69" fmla="*/ 2393 h 3520"/>
                <a:gd name="T70" fmla="*/ 172 w 3474"/>
                <a:gd name="T71" fmla="*/ 2390 h 3520"/>
                <a:gd name="T72" fmla="*/ 105 w 3474"/>
                <a:gd name="T73" fmla="*/ 2365 h 3520"/>
                <a:gd name="T74" fmla="*/ 49 w 3474"/>
                <a:gd name="T75" fmla="*/ 2319 h 3520"/>
                <a:gd name="T76" fmla="*/ 13 w 3474"/>
                <a:gd name="T77" fmla="*/ 2256 h 3520"/>
                <a:gd name="T78" fmla="*/ 0 w 3474"/>
                <a:gd name="T79" fmla="*/ 2183 h 3520"/>
                <a:gd name="T80" fmla="*/ 3 w 3474"/>
                <a:gd name="T81" fmla="*/ 173 h 3520"/>
                <a:gd name="T82" fmla="*/ 28 w 3474"/>
                <a:gd name="T83" fmla="*/ 104 h 3520"/>
                <a:gd name="T84" fmla="*/ 74 w 3474"/>
                <a:gd name="T85" fmla="*/ 50 h 3520"/>
                <a:gd name="T86" fmla="*/ 137 w 3474"/>
                <a:gd name="T87" fmla="*/ 13 h 3520"/>
                <a:gd name="T88" fmla="*/ 211 w 3474"/>
                <a:gd name="T89" fmla="*/ 0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474" h="3520">
                  <a:moveTo>
                    <a:pt x="371" y="395"/>
                  </a:moveTo>
                  <a:lnTo>
                    <a:pt x="371" y="1957"/>
                  </a:lnTo>
                  <a:lnTo>
                    <a:pt x="3075" y="1957"/>
                  </a:lnTo>
                  <a:lnTo>
                    <a:pt x="3075" y="395"/>
                  </a:lnTo>
                  <a:lnTo>
                    <a:pt x="371" y="395"/>
                  </a:lnTo>
                  <a:close/>
                  <a:moveTo>
                    <a:pt x="211" y="0"/>
                  </a:moveTo>
                  <a:lnTo>
                    <a:pt x="3264" y="0"/>
                  </a:lnTo>
                  <a:lnTo>
                    <a:pt x="3301" y="3"/>
                  </a:lnTo>
                  <a:lnTo>
                    <a:pt x="3337" y="13"/>
                  </a:lnTo>
                  <a:lnTo>
                    <a:pt x="3369" y="29"/>
                  </a:lnTo>
                  <a:lnTo>
                    <a:pt x="3399" y="50"/>
                  </a:lnTo>
                  <a:lnTo>
                    <a:pt x="3425" y="75"/>
                  </a:lnTo>
                  <a:lnTo>
                    <a:pt x="3446" y="104"/>
                  </a:lnTo>
                  <a:lnTo>
                    <a:pt x="3461" y="137"/>
                  </a:lnTo>
                  <a:lnTo>
                    <a:pt x="3471" y="173"/>
                  </a:lnTo>
                  <a:lnTo>
                    <a:pt x="3474" y="211"/>
                  </a:lnTo>
                  <a:lnTo>
                    <a:pt x="3474" y="2183"/>
                  </a:lnTo>
                  <a:lnTo>
                    <a:pt x="3471" y="2221"/>
                  </a:lnTo>
                  <a:lnTo>
                    <a:pt x="3461" y="2256"/>
                  </a:lnTo>
                  <a:lnTo>
                    <a:pt x="3446" y="2289"/>
                  </a:lnTo>
                  <a:lnTo>
                    <a:pt x="3425" y="2319"/>
                  </a:lnTo>
                  <a:lnTo>
                    <a:pt x="3399" y="2344"/>
                  </a:lnTo>
                  <a:lnTo>
                    <a:pt x="3369" y="2365"/>
                  </a:lnTo>
                  <a:lnTo>
                    <a:pt x="3337" y="2380"/>
                  </a:lnTo>
                  <a:lnTo>
                    <a:pt x="3301" y="2390"/>
                  </a:lnTo>
                  <a:lnTo>
                    <a:pt x="3264" y="2393"/>
                  </a:lnTo>
                  <a:lnTo>
                    <a:pt x="2537" y="2393"/>
                  </a:lnTo>
                  <a:lnTo>
                    <a:pt x="2692" y="3297"/>
                  </a:lnTo>
                  <a:lnTo>
                    <a:pt x="2695" y="3332"/>
                  </a:lnTo>
                  <a:lnTo>
                    <a:pt x="2692" y="3365"/>
                  </a:lnTo>
                  <a:lnTo>
                    <a:pt x="2682" y="3397"/>
                  </a:lnTo>
                  <a:lnTo>
                    <a:pt x="2669" y="3426"/>
                  </a:lnTo>
                  <a:lnTo>
                    <a:pt x="2649" y="3452"/>
                  </a:lnTo>
                  <a:lnTo>
                    <a:pt x="2626" y="3475"/>
                  </a:lnTo>
                  <a:lnTo>
                    <a:pt x="2600" y="3494"/>
                  </a:lnTo>
                  <a:lnTo>
                    <a:pt x="2570" y="3508"/>
                  </a:lnTo>
                  <a:lnTo>
                    <a:pt x="2537" y="3517"/>
                  </a:lnTo>
                  <a:lnTo>
                    <a:pt x="2521" y="3519"/>
                  </a:lnTo>
                  <a:lnTo>
                    <a:pt x="2504" y="3520"/>
                  </a:lnTo>
                  <a:lnTo>
                    <a:pt x="2470" y="3517"/>
                  </a:lnTo>
                  <a:lnTo>
                    <a:pt x="2439" y="3508"/>
                  </a:lnTo>
                  <a:lnTo>
                    <a:pt x="2409" y="3494"/>
                  </a:lnTo>
                  <a:lnTo>
                    <a:pt x="2382" y="3475"/>
                  </a:lnTo>
                  <a:lnTo>
                    <a:pt x="2359" y="3452"/>
                  </a:lnTo>
                  <a:lnTo>
                    <a:pt x="2340" y="3426"/>
                  </a:lnTo>
                  <a:lnTo>
                    <a:pt x="2326" y="3396"/>
                  </a:lnTo>
                  <a:lnTo>
                    <a:pt x="2316" y="3362"/>
                  </a:lnTo>
                  <a:lnTo>
                    <a:pt x="2151" y="2393"/>
                  </a:lnTo>
                  <a:lnTo>
                    <a:pt x="1316" y="2393"/>
                  </a:lnTo>
                  <a:lnTo>
                    <a:pt x="1150" y="3362"/>
                  </a:lnTo>
                  <a:lnTo>
                    <a:pt x="1141" y="3396"/>
                  </a:lnTo>
                  <a:lnTo>
                    <a:pt x="1127" y="3426"/>
                  </a:lnTo>
                  <a:lnTo>
                    <a:pt x="1108" y="3452"/>
                  </a:lnTo>
                  <a:lnTo>
                    <a:pt x="1085" y="3475"/>
                  </a:lnTo>
                  <a:lnTo>
                    <a:pt x="1057" y="3494"/>
                  </a:lnTo>
                  <a:lnTo>
                    <a:pt x="1028" y="3508"/>
                  </a:lnTo>
                  <a:lnTo>
                    <a:pt x="996" y="3517"/>
                  </a:lnTo>
                  <a:lnTo>
                    <a:pt x="962" y="3520"/>
                  </a:lnTo>
                  <a:lnTo>
                    <a:pt x="946" y="3519"/>
                  </a:lnTo>
                  <a:lnTo>
                    <a:pt x="930" y="3517"/>
                  </a:lnTo>
                  <a:lnTo>
                    <a:pt x="897" y="3508"/>
                  </a:lnTo>
                  <a:lnTo>
                    <a:pt x="866" y="3494"/>
                  </a:lnTo>
                  <a:lnTo>
                    <a:pt x="840" y="3475"/>
                  </a:lnTo>
                  <a:lnTo>
                    <a:pt x="817" y="3452"/>
                  </a:lnTo>
                  <a:lnTo>
                    <a:pt x="799" y="3426"/>
                  </a:lnTo>
                  <a:lnTo>
                    <a:pt x="785" y="3397"/>
                  </a:lnTo>
                  <a:lnTo>
                    <a:pt x="776" y="3365"/>
                  </a:lnTo>
                  <a:lnTo>
                    <a:pt x="773" y="3332"/>
                  </a:lnTo>
                  <a:lnTo>
                    <a:pt x="775" y="3297"/>
                  </a:lnTo>
                  <a:lnTo>
                    <a:pt x="931" y="2393"/>
                  </a:lnTo>
                  <a:lnTo>
                    <a:pt x="211" y="2393"/>
                  </a:lnTo>
                  <a:lnTo>
                    <a:pt x="172" y="2390"/>
                  </a:lnTo>
                  <a:lnTo>
                    <a:pt x="137" y="2380"/>
                  </a:lnTo>
                  <a:lnTo>
                    <a:pt x="105" y="2365"/>
                  </a:lnTo>
                  <a:lnTo>
                    <a:pt x="74" y="2344"/>
                  </a:lnTo>
                  <a:lnTo>
                    <a:pt x="49" y="2319"/>
                  </a:lnTo>
                  <a:lnTo>
                    <a:pt x="28" y="2289"/>
                  </a:lnTo>
                  <a:lnTo>
                    <a:pt x="13" y="2256"/>
                  </a:lnTo>
                  <a:lnTo>
                    <a:pt x="3" y="2221"/>
                  </a:lnTo>
                  <a:lnTo>
                    <a:pt x="0" y="2183"/>
                  </a:lnTo>
                  <a:lnTo>
                    <a:pt x="0" y="211"/>
                  </a:lnTo>
                  <a:lnTo>
                    <a:pt x="3" y="173"/>
                  </a:lnTo>
                  <a:lnTo>
                    <a:pt x="13" y="137"/>
                  </a:lnTo>
                  <a:lnTo>
                    <a:pt x="28" y="104"/>
                  </a:lnTo>
                  <a:lnTo>
                    <a:pt x="49" y="75"/>
                  </a:lnTo>
                  <a:lnTo>
                    <a:pt x="74" y="50"/>
                  </a:lnTo>
                  <a:lnTo>
                    <a:pt x="105" y="29"/>
                  </a:lnTo>
                  <a:lnTo>
                    <a:pt x="137" y="13"/>
                  </a:lnTo>
                  <a:lnTo>
                    <a:pt x="172" y="3"/>
                  </a:lnTo>
                  <a:lnTo>
                    <a:pt x="2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Freeform 20">
              <a:extLst>
                <a:ext uri="{FF2B5EF4-FFF2-40B4-BE49-F238E27FC236}">
                  <a16:creationId xmlns:a16="http://schemas.microsoft.com/office/drawing/2014/main" id="{F2F1090F-A840-493E-9103-0228F624629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8" y="2171"/>
              <a:ext cx="179" cy="87"/>
            </a:xfrm>
            <a:custGeom>
              <a:avLst/>
              <a:gdLst>
                <a:gd name="T0" fmla="*/ 1082 w 1792"/>
                <a:gd name="T1" fmla="*/ 588 h 873"/>
                <a:gd name="T2" fmla="*/ 1061 w 1792"/>
                <a:gd name="T3" fmla="*/ 634 h 873"/>
                <a:gd name="T4" fmla="*/ 1082 w 1792"/>
                <a:gd name="T5" fmla="*/ 678 h 873"/>
                <a:gd name="T6" fmla="*/ 1134 w 1792"/>
                <a:gd name="T7" fmla="*/ 686 h 873"/>
                <a:gd name="T8" fmla="*/ 1169 w 1792"/>
                <a:gd name="T9" fmla="*/ 651 h 873"/>
                <a:gd name="T10" fmla="*/ 1161 w 1792"/>
                <a:gd name="T11" fmla="*/ 600 h 873"/>
                <a:gd name="T12" fmla="*/ 1116 w 1792"/>
                <a:gd name="T13" fmla="*/ 577 h 873"/>
                <a:gd name="T14" fmla="*/ 1576 w 1792"/>
                <a:gd name="T15" fmla="*/ 175 h 873"/>
                <a:gd name="T16" fmla="*/ 1553 w 1792"/>
                <a:gd name="T17" fmla="*/ 221 h 873"/>
                <a:gd name="T18" fmla="*/ 1576 w 1792"/>
                <a:gd name="T19" fmla="*/ 266 h 873"/>
                <a:gd name="T20" fmla="*/ 1627 w 1792"/>
                <a:gd name="T21" fmla="*/ 275 h 873"/>
                <a:gd name="T22" fmla="*/ 1662 w 1792"/>
                <a:gd name="T23" fmla="*/ 239 h 873"/>
                <a:gd name="T24" fmla="*/ 1654 w 1792"/>
                <a:gd name="T25" fmla="*/ 189 h 873"/>
                <a:gd name="T26" fmla="*/ 1608 w 1792"/>
                <a:gd name="T27" fmla="*/ 165 h 873"/>
                <a:gd name="T28" fmla="*/ 321 w 1792"/>
                <a:gd name="T29" fmla="*/ 136 h 873"/>
                <a:gd name="T30" fmla="*/ 277 w 1792"/>
                <a:gd name="T31" fmla="*/ 180 h 873"/>
                <a:gd name="T32" fmla="*/ 271 w 1792"/>
                <a:gd name="T33" fmla="*/ 243 h 873"/>
                <a:gd name="T34" fmla="*/ 303 w 1792"/>
                <a:gd name="T35" fmla="*/ 295 h 873"/>
                <a:gd name="T36" fmla="*/ 362 w 1792"/>
                <a:gd name="T37" fmla="*/ 316 h 873"/>
                <a:gd name="T38" fmla="*/ 422 w 1792"/>
                <a:gd name="T39" fmla="*/ 295 h 873"/>
                <a:gd name="T40" fmla="*/ 455 w 1792"/>
                <a:gd name="T41" fmla="*/ 243 h 873"/>
                <a:gd name="T42" fmla="*/ 448 w 1792"/>
                <a:gd name="T43" fmla="*/ 180 h 873"/>
                <a:gd name="T44" fmla="*/ 404 w 1792"/>
                <a:gd name="T45" fmla="*/ 136 h 873"/>
                <a:gd name="T46" fmla="*/ 362 w 1792"/>
                <a:gd name="T47" fmla="*/ 0 h 873"/>
                <a:gd name="T48" fmla="*/ 464 w 1792"/>
                <a:gd name="T49" fmla="*/ 24 h 873"/>
                <a:gd name="T50" fmla="*/ 541 w 1792"/>
                <a:gd name="T51" fmla="*/ 90 h 873"/>
                <a:gd name="T52" fmla="*/ 582 w 1792"/>
                <a:gd name="T53" fmla="*/ 185 h 873"/>
                <a:gd name="T54" fmla="*/ 574 w 1792"/>
                <a:gd name="T55" fmla="*/ 289 h 873"/>
                <a:gd name="T56" fmla="*/ 1106 w 1792"/>
                <a:gd name="T57" fmla="*/ 448 h 873"/>
                <a:gd name="T58" fmla="*/ 1427 w 1792"/>
                <a:gd name="T59" fmla="*/ 244 h 873"/>
                <a:gd name="T60" fmla="*/ 1437 w 1792"/>
                <a:gd name="T61" fmla="*/ 158 h 873"/>
                <a:gd name="T62" fmla="*/ 1492 w 1792"/>
                <a:gd name="T63" fmla="*/ 82 h 873"/>
                <a:gd name="T64" fmla="*/ 1576 w 1792"/>
                <a:gd name="T65" fmla="*/ 41 h 873"/>
                <a:gd name="T66" fmla="*/ 1673 w 1792"/>
                <a:gd name="T67" fmla="*/ 50 h 873"/>
                <a:gd name="T68" fmla="*/ 1749 w 1792"/>
                <a:gd name="T69" fmla="*/ 103 h 873"/>
                <a:gd name="T70" fmla="*/ 1788 w 1792"/>
                <a:gd name="T71" fmla="*/ 189 h 873"/>
                <a:gd name="T72" fmla="*/ 1780 w 1792"/>
                <a:gd name="T73" fmla="*/ 285 h 873"/>
                <a:gd name="T74" fmla="*/ 1726 w 1792"/>
                <a:gd name="T75" fmla="*/ 361 h 873"/>
                <a:gd name="T76" fmla="*/ 1641 w 1792"/>
                <a:gd name="T77" fmla="*/ 401 h 873"/>
                <a:gd name="T78" fmla="*/ 1553 w 1792"/>
                <a:gd name="T79" fmla="*/ 395 h 873"/>
                <a:gd name="T80" fmla="*/ 1273 w 1792"/>
                <a:gd name="T81" fmla="*/ 542 h 873"/>
                <a:gd name="T82" fmla="*/ 1298 w 1792"/>
                <a:gd name="T83" fmla="*/ 634 h 873"/>
                <a:gd name="T84" fmla="*/ 1273 w 1792"/>
                <a:gd name="T85" fmla="*/ 725 h 873"/>
                <a:gd name="T86" fmla="*/ 1208 w 1792"/>
                <a:gd name="T87" fmla="*/ 791 h 873"/>
                <a:gd name="T88" fmla="*/ 1116 w 1792"/>
                <a:gd name="T89" fmla="*/ 816 h 873"/>
                <a:gd name="T90" fmla="*/ 1023 w 1792"/>
                <a:gd name="T91" fmla="*/ 791 h 873"/>
                <a:gd name="T92" fmla="*/ 958 w 1792"/>
                <a:gd name="T93" fmla="*/ 725 h 873"/>
                <a:gd name="T94" fmla="*/ 933 w 1792"/>
                <a:gd name="T95" fmla="*/ 634 h 873"/>
                <a:gd name="T96" fmla="*/ 955 w 1792"/>
                <a:gd name="T97" fmla="*/ 550 h 873"/>
                <a:gd name="T98" fmla="*/ 236 w 1792"/>
                <a:gd name="T99" fmla="*/ 726 h 873"/>
                <a:gd name="T100" fmla="*/ 227 w 1792"/>
                <a:gd name="T101" fmla="*/ 805 h 873"/>
                <a:gd name="T102" fmla="*/ 172 w 1792"/>
                <a:gd name="T103" fmla="*/ 861 h 873"/>
                <a:gd name="T104" fmla="*/ 92 w 1792"/>
                <a:gd name="T105" fmla="*/ 869 h 873"/>
                <a:gd name="T106" fmla="*/ 26 w 1792"/>
                <a:gd name="T107" fmla="*/ 828 h 873"/>
                <a:gd name="T108" fmla="*/ 0 w 1792"/>
                <a:gd name="T109" fmla="*/ 753 h 873"/>
                <a:gd name="T110" fmla="*/ 26 w 1792"/>
                <a:gd name="T111" fmla="*/ 678 h 873"/>
                <a:gd name="T112" fmla="*/ 92 w 1792"/>
                <a:gd name="T113" fmla="*/ 636 h 873"/>
                <a:gd name="T114" fmla="*/ 262 w 1792"/>
                <a:gd name="T115" fmla="*/ 418 h 873"/>
                <a:gd name="T116" fmla="*/ 184 w 1792"/>
                <a:gd name="T117" fmla="*/ 352 h 873"/>
                <a:gd name="T118" fmla="*/ 144 w 1792"/>
                <a:gd name="T119" fmla="*/ 257 h 873"/>
                <a:gd name="T120" fmla="*/ 152 w 1792"/>
                <a:gd name="T121" fmla="*/ 151 h 873"/>
                <a:gd name="T122" fmla="*/ 206 w 1792"/>
                <a:gd name="T123" fmla="*/ 64 h 873"/>
                <a:gd name="T124" fmla="*/ 292 w 1792"/>
                <a:gd name="T125" fmla="*/ 11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92" h="873">
                  <a:moveTo>
                    <a:pt x="1116" y="577"/>
                  </a:moveTo>
                  <a:lnTo>
                    <a:pt x="1099" y="580"/>
                  </a:lnTo>
                  <a:lnTo>
                    <a:pt x="1082" y="588"/>
                  </a:lnTo>
                  <a:lnTo>
                    <a:pt x="1070" y="600"/>
                  </a:lnTo>
                  <a:lnTo>
                    <a:pt x="1063" y="615"/>
                  </a:lnTo>
                  <a:lnTo>
                    <a:pt x="1061" y="634"/>
                  </a:lnTo>
                  <a:lnTo>
                    <a:pt x="1063" y="651"/>
                  </a:lnTo>
                  <a:lnTo>
                    <a:pt x="1070" y="666"/>
                  </a:lnTo>
                  <a:lnTo>
                    <a:pt x="1082" y="678"/>
                  </a:lnTo>
                  <a:lnTo>
                    <a:pt x="1099" y="686"/>
                  </a:lnTo>
                  <a:lnTo>
                    <a:pt x="1116" y="689"/>
                  </a:lnTo>
                  <a:lnTo>
                    <a:pt x="1134" y="686"/>
                  </a:lnTo>
                  <a:lnTo>
                    <a:pt x="1149" y="678"/>
                  </a:lnTo>
                  <a:lnTo>
                    <a:pt x="1161" y="666"/>
                  </a:lnTo>
                  <a:lnTo>
                    <a:pt x="1169" y="651"/>
                  </a:lnTo>
                  <a:lnTo>
                    <a:pt x="1172" y="634"/>
                  </a:lnTo>
                  <a:lnTo>
                    <a:pt x="1169" y="615"/>
                  </a:lnTo>
                  <a:lnTo>
                    <a:pt x="1161" y="600"/>
                  </a:lnTo>
                  <a:lnTo>
                    <a:pt x="1149" y="588"/>
                  </a:lnTo>
                  <a:lnTo>
                    <a:pt x="1134" y="580"/>
                  </a:lnTo>
                  <a:lnTo>
                    <a:pt x="1116" y="577"/>
                  </a:lnTo>
                  <a:close/>
                  <a:moveTo>
                    <a:pt x="1608" y="165"/>
                  </a:moveTo>
                  <a:lnTo>
                    <a:pt x="1591" y="168"/>
                  </a:lnTo>
                  <a:lnTo>
                    <a:pt x="1576" y="175"/>
                  </a:lnTo>
                  <a:lnTo>
                    <a:pt x="1564" y="189"/>
                  </a:lnTo>
                  <a:lnTo>
                    <a:pt x="1556" y="204"/>
                  </a:lnTo>
                  <a:lnTo>
                    <a:pt x="1553" y="221"/>
                  </a:lnTo>
                  <a:lnTo>
                    <a:pt x="1556" y="239"/>
                  </a:lnTo>
                  <a:lnTo>
                    <a:pt x="1564" y="254"/>
                  </a:lnTo>
                  <a:lnTo>
                    <a:pt x="1576" y="266"/>
                  </a:lnTo>
                  <a:lnTo>
                    <a:pt x="1591" y="275"/>
                  </a:lnTo>
                  <a:lnTo>
                    <a:pt x="1608" y="277"/>
                  </a:lnTo>
                  <a:lnTo>
                    <a:pt x="1627" y="275"/>
                  </a:lnTo>
                  <a:lnTo>
                    <a:pt x="1642" y="266"/>
                  </a:lnTo>
                  <a:lnTo>
                    <a:pt x="1654" y="254"/>
                  </a:lnTo>
                  <a:lnTo>
                    <a:pt x="1662" y="239"/>
                  </a:lnTo>
                  <a:lnTo>
                    <a:pt x="1665" y="221"/>
                  </a:lnTo>
                  <a:lnTo>
                    <a:pt x="1662" y="204"/>
                  </a:lnTo>
                  <a:lnTo>
                    <a:pt x="1654" y="189"/>
                  </a:lnTo>
                  <a:lnTo>
                    <a:pt x="1642" y="175"/>
                  </a:lnTo>
                  <a:lnTo>
                    <a:pt x="1627" y="168"/>
                  </a:lnTo>
                  <a:lnTo>
                    <a:pt x="1608" y="165"/>
                  </a:lnTo>
                  <a:close/>
                  <a:moveTo>
                    <a:pt x="362" y="126"/>
                  </a:moveTo>
                  <a:lnTo>
                    <a:pt x="340" y="129"/>
                  </a:lnTo>
                  <a:lnTo>
                    <a:pt x="321" y="136"/>
                  </a:lnTo>
                  <a:lnTo>
                    <a:pt x="303" y="147"/>
                  </a:lnTo>
                  <a:lnTo>
                    <a:pt x="288" y="162"/>
                  </a:lnTo>
                  <a:lnTo>
                    <a:pt x="277" y="180"/>
                  </a:lnTo>
                  <a:lnTo>
                    <a:pt x="271" y="199"/>
                  </a:lnTo>
                  <a:lnTo>
                    <a:pt x="267" y="221"/>
                  </a:lnTo>
                  <a:lnTo>
                    <a:pt x="271" y="243"/>
                  </a:lnTo>
                  <a:lnTo>
                    <a:pt x="277" y="263"/>
                  </a:lnTo>
                  <a:lnTo>
                    <a:pt x="288" y="280"/>
                  </a:lnTo>
                  <a:lnTo>
                    <a:pt x="303" y="295"/>
                  </a:lnTo>
                  <a:lnTo>
                    <a:pt x="321" y="306"/>
                  </a:lnTo>
                  <a:lnTo>
                    <a:pt x="340" y="314"/>
                  </a:lnTo>
                  <a:lnTo>
                    <a:pt x="362" y="316"/>
                  </a:lnTo>
                  <a:lnTo>
                    <a:pt x="384" y="314"/>
                  </a:lnTo>
                  <a:lnTo>
                    <a:pt x="404" y="306"/>
                  </a:lnTo>
                  <a:lnTo>
                    <a:pt x="422" y="295"/>
                  </a:lnTo>
                  <a:lnTo>
                    <a:pt x="436" y="280"/>
                  </a:lnTo>
                  <a:lnTo>
                    <a:pt x="448" y="263"/>
                  </a:lnTo>
                  <a:lnTo>
                    <a:pt x="455" y="243"/>
                  </a:lnTo>
                  <a:lnTo>
                    <a:pt x="458" y="221"/>
                  </a:lnTo>
                  <a:lnTo>
                    <a:pt x="455" y="199"/>
                  </a:lnTo>
                  <a:lnTo>
                    <a:pt x="448" y="180"/>
                  </a:lnTo>
                  <a:lnTo>
                    <a:pt x="436" y="162"/>
                  </a:lnTo>
                  <a:lnTo>
                    <a:pt x="422" y="147"/>
                  </a:lnTo>
                  <a:lnTo>
                    <a:pt x="404" y="136"/>
                  </a:lnTo>
                  <a:lnTo>
                    <a:pt x="384" y="129"/>
                  </a:lnTo>
                  <a:lnTo>
                    <a:pt x="362" y="126"/>
                  </a:lnTo>
                  <a:close/>
                  <a:moveTo>
                    <a:pt x="362" y="0"/>
                  </a:moveTo>
                  <a:lnTo>
                    <a:pt x="398" y="2"/>
                  </a:lnTo>
                  <a:lnTo>
                    <a:pt x="432" y="11"/>
                  </a:lnTo>
                  <a:lnTo>
                    <a:pt x="464" y="24"/>
                  </a:lnTo>
                  <a:lnTo>
                    <a:pt x="493" y="42"/>
                  </a:lnTo>
                  <a:lnTo>
                    <a:pt x="519" y="64"/>
                  </a:lnTo>
                  <a:lnTo>
                    <a:pt x="541" y="90"/>
                  </a:lnTo>
                  <a:lnTo>
                    <a:pt x="560" y="120"/>
                  </a:lnTo>
                  <a:lnTo>
                    <a:pt x="573" y="151"/>
                  </a:lnTo>
                  <a:lnTo>
                    <a:pt x="582" y="185"/>
                  </a:lnTo>
                  <a:lnTo>
                    <a:pt x="585" y="221"/>
                  </a:lnTo>
                  <a:lnTo>
                    <a:pt x="582" y="256"/>
                  </a:lnTo>
                  <a:lnTo>
                    <a:pt x="574" y="289"/>
                  </a:lnTo>
                  <a:lnTo>
                    <a:pt x="561" y="319"/>
                  </a:lnTo>
                  <a:lnTo>
                    <a:pt x="544" y="348"/>
                  </a:lnTo>
                  <a:lnTo>
                    <a:pt x="1106" y="448"/>
                  </a:lnTo>
                  <a:lnTo>
                    <a:pt x="1438" y="287"/>
                  </a:lnTo>
                  <a:lnTo>
                    <a:pt x="1432" y="266"/>
                  </a:lnTo>
                  <a:lnTo>
                    <a:pt x="1427" y="244"/>
                  </a:lnTo>
                  <a:lnTo>
                    <a:pt x="1426" y="221"/>
                  </a:lnTo>
                  <a:lnTo>
                    <a:pt x="1429" y="189"/>
                  </a:lnTo>
                  <a:lnTo>
                    <a:pt x="1437" y="158"/>
                  </a:lnTo>
                  <a:lnTo>
                    <a:pt x="1451" y="129"/>
                  </a:lnTo>
                  <a:lnTo>
                    <a:pt x="1469" y="103"/>
                  </a:lnTo>
                  <a:lnTo>
                    <a:pt x="1492" y="82"/>
                  </a:lnTo>
                  <a:lnTo>
                    <a:pt x="1517" y="63"/>
                  </a:lnTo>
                  <a:lnTo>
                    <a:pt x="1545" y="50"/>
                  </a:lnTo>
                  <a:lnTo>
                    <a:pt x="1576" y="41"/>
                  </a:lnTo>
                  <a:lnTo>
                    <a:pt x="1608" y="38"/>
                  </a:lnTo>
                  <a:lnTo>
                    <a:pt x="1642" y="41"/>
                  </a:lnTo>
                  <a:lnTo>
                    <a:pt x="1673" y="50"/>
                  </a:lnTo>
                  <a:lnTo>
                    <a:pt x="1701" y="63"/>
                  </a:lnTo>
                  <a:lnTo>
                    <a:pt x="1726" y="82"/>
                  </a:lnTo>
                  <a:lnTo>
                    <a:pt x="1749" y="103"/>
                  </a:lnTo>
                  <a:lnTo>
                    <a:pt x="1767" y="129"/>
                  </a:lnTo>
                  <a:lnTo>
                    <a:pt x="1780" y="158"/>
                  </a:lnTo>
                  <a:lnTo>
                    <a:pt x="1788" y="189"/>
                  </a:lnTo>
                  <a:lnTo>
                    <a:pt x="1792" y="221"/>
                  </a:lnTo>
                  <a:lnTo>
                    <a:pt x="1788" y="254"/>
                  </a:lnTo>
                  <a:lnTo>
                    <a:pt x="1780" y="285"/>
                  </a:lnTo>
                  <a:lnTo>
                    <a:pt x="1767" y="314"/>
                  </a:lnTo>
                  <a:lnTo>
                    <a:pt x="1748" y="339"/>
                  </a:lnTo>
                  <a:lnTo>
                    <a:pt x="1726" y="361"/>
                  </a:lnTo>
                  <a:lnTo>
                    <a:pt x="1701" y="379"/>
                  </a:lnTo>
                  <a:lnTo>
                    <a:pt x="1673" y="393"/>
                  </a:lnTo>
                  <a:lnTo>
                    <a:pt x="1641" y="401"/>
                  </a:lnTo>
                  <a:lnTo>
                    <a:pt x="1608" y="405"/>
                  </a:lnTo>
                  <a:lnTo>
                    <a:pt x="1580" y="401"/>
                  </a:lnTo>
                  <a:lnTo>
                    <a:pt x="1553" y="395"/>
                  </a:lnTo>
                  <a:lnTo>
                    <a:pt x="1528" y="385"/>
                  </a:lnTo>
                  <a:lnTo>
                    <a:pt x="1256" y="517"/>
                  </a:lnTo>
                  <a:lnTo>
                    <a:pt x="1273" y="542"/>
                  </a:lnTo>
                  <a:lnTo>
                    <a:pt x="1288" y="570"/>
                  </a:lnTo>
                  <a:lnTo>
                    <a:pt x="1296" y="601"/>
                  </a:lnTo>
                  <a:lnTo>
                    <a:pt x="1298" y="634"/>
                  </a:lnTo>
                  <a:lnTo>
                    <a:pt x="1296" y="666"/>
                  </a:lnTo>
                  <a:lnTo>
                    <a:pt x="1288" y="697"/>
                  </a:lnTo>
                  <a:lnTo>
                    <a:pt x="1273" y="725"/>
                  </a:lnTo>
                  <a:lnTo>
                    <a:pt x="1256" y="751"/>
                  </a:lnTo>
                  <a:lnTo>
                    <a:pt x="1234" y="773"/>
                  </a:lnTo>
                  <a:lnTo>
                    <a:pt x="1208" y="791"/>
                  </a:lnTo>
                  <a:lnTo>
                    <a:pt x="1179" y="805"/>
                  </a:lnTo>
                  <a:lnTo>
                    <a:pt x="1149" y="813"/>
                  </a:lnTo>
                  <a:lnTo>
                    <a:pt x="1116" y="816"/>
                  </a:lnTo>
                  <a:lnTo>
                    <a:pt x="1083" y="813"/>
                  </a:lnTo>
                  <a:lnTo>
                    <a:pt x="1052" y="805"/>
                  </a:lnTo>
                  <a:lnTo>
                    <a:pt x="1023" y="791"/>
                  </a:lnTo>
                  <a:lnTo>
                    <a:pt x="998" y="773"/>
                  </a:lnTo>
                  <a:lnTo>
                    <a:pt x="977" y="751"/>
                  </a:lnTo>
                  <a:lnTo>
                    <a:pt x="958" y="725"/>
                  </a:lnTo>
                  <a:lnTo>
                    <a:pt x="945" y="697"/>
                  </a:lnTo>
                  <a:lnTo>
                    <a:pt x="936" y="666"/>
                  </a:lnTo>
                  <a:lnTo>
                    <a:pt x="933" y="634"/>
                  </a:lnTo>
                  <a:lnTo>
                    <a:pt x="936" y="603"/>
                  </a:lnTo>
                  <a:lnTo>
                    <a:pt x="943" y="576"/>
                  </a:lnTo>
                  <a:lnTo>
                    <a:pt x="955" y="550"/>
                  </a:lnTo>
                  <a:lnTo>
                    <a:pt x="393" y="449"/>
                  </a:lnTo>
                  <a:lnTo>
                    <a:pt x="228" y="702"/>
                  </a:lnTo>
                  <a:lnTo>
                    <a:pt x="236" y="726"/>
                  </a:lnTo>
                  <a:lnTo>
                    <a:pt x="239" y="753"/>
                  </a:lnTo>
                  <a:lnTo>
                    <a:pt x="236" y="780"/>
                  </a:lnTo>
                  <a:lnTo>
                    <a:pt x="227" y="805"/>
                  </a:lnTo>
                  <a:lnTo>
                    <a:pt x="213" y="828"/>
                  </a:lnTo>
                  <a:lnTo>
                    <a:pt x="194" y="846"/>
                  </a:lnTo>
                  <a:lnTo>
                    <a:pt x="172" y="861"/>
                  </a:lnTo>
                  <a:lnTo>
                    <a:pt x="147" y="869"/>
                  </a:lnTo>
                  <a:lnTo>
                    <a:pt x="120" y="873"/>
                  </a:lnTo>
                  <a:lnTo>
                    <a:pt x="92" y="869"/>
                  </a:lnTo>
                  <a:lnTo>
                    <a:pt x="67" y="861"/>
                  </a:lnTo>
                  <a:lnTo>
                    <a:pt x="45" y="846"/>
                  </a:lnTo>
                  <a:lnTo>
                    <a:pt x="26" y="828"/>
                  </a:lnTo>
                  <a:lnTo>
                    <a:pt x="12" y="805"/>
                  </a:lnTo>
                  <a:lnTo>
                    <a:pt x="3" y="780"/>
                  </a:lnTo>
                  <a:lnTo>
                    <a:pt x="0" y="753"/>
                  </a:lnTo>
                  <a:lnTo>
                    <a:pt x="3" y="725"/>
                  </a:lnTo>
                  <a:lnTo>
                    <a:pt x="12" y="700"/>
                  </a:lnTo>
                  <a:lnTo>
                    <a:pt x="26" y="678"/>
                  </a:lnTo>
                  <a:lnTo>
                    <a:pt x="45" y="660"/>
                  </a:lnTo>
                  <a:lnTo>
                    <a:pt x="67" y="646"/>
                  </a:lnTo>
                  <a:lnTo>
                    <a:pt x="92" y="636"/>
                  </a:lnTo>
                  <a:lnTo>
                    <a:pt x="120" y="634"/>
                  </a:lnTo>
                  <a:lnTo>
                    <a:pt x="122" y="634"/>
                  </a:lnTo>
                  <a:lnTo>
                    <a:pt x="262" y="418"/>
                  </a:lnTo>
                  <a:lnTo>
                    <a:pt x="232" y="400"/>
                  </a:lnTo>
                  <a:lnTo>
                    <a:pt x="206" y="377"/>
                  </a:lnTo>
                  <a:lnTo>
                    <a:pt x="184" y="352"/>
                  </a:lnTo>
                  <a:lnTo>
                    <a:pt x="166" y="323"/>
                  </a:lnTo>
                  <a:lnTo>
                    <a:pt x="153" y="291"/>
                  </a:lnTo>
                  <a:lnTo>
                    <a:pt x="144" y="257"/>
                  </a:lnTo>
                  <a:lnTo>
                    <a:pt x="141" y="221"/>
                  </a:lnTo>
                  <a:lnTo>
                    <a:pt x="144" y="185"/>
                  </a:lnTo>
                  <a:lnTo>
                    <a:pt x="152" y="151"/>
                  </a:lnTo>
                  <a:lnTo>
                    <a:pt x="166" y="120"/>
                  </a:lnTo>
                  <a:lnTo>
                    <a:pt x="183" y="90"/>
                  </a:lnTo>
                  <a:lnTo>
                    <a:pt x="206" y="64"/>
                  </a:lnTo>
                  <a:lnTo>
                    <a:pt x="231" y="42"/>
                  </a:lnTo>
                  <a:lnTo>
                    <a:pt x="261" y="24"/>
                  </a:lnTo>
                  <a:lnTo>
                    <a:pt x="292" y="11"/>
                  </a:lnTo>
                  <a:lnTo>
                    <a:pt x="326" y="2"/>
                  </a:lnTo>
                  <a:lnTo>
                    <a:pt x="3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524EA79E-8CF8-4584-B2ED-1F5F3F75FAC7}"/>
              </a:ext>
            </a:extLst>
          </p:cNvPr>
          <p:cNvSpPr/>
          <p:nvPr/>
        </p:nvSpPr>
        <p:spPr>
          <a:xfrm>
            <a:off x="2009487" y="5155079"/>
            <a:ext cx="27553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년동안</a:t>
            </a:r>
            <a:r>
              <a:rPr lang="ko-KR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MAU</a:t>
            </a:r>
          </a:p>
          <a:p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1,600%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증가</a:t>
            </a:r>
            <a:endParaRPr lang="en-US" altLang="ko-K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11A4886B-6798-49D1-B26C-274980913109}"/>
              </a:ext>
            </a:extLst>
          </p:cNvPr>
          <p:cNvSpPr/>
          <p:nvPr/>
        </p:nvSpPr>
        <p:spPr>
          <a:xfrm>
            <a:off x="919466" y="4758444"/>
            <a:ext cx="12458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2018</a:t>
            </a:r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 기준</a:t>
            </a:r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053E5205-8E0C-4A90-A5A6-C05C8CD26B8F}"/>
              </a:ext>
            </a:extLst>
          </p:cNvPr>
          <p:cNvSpPr/>
          <p:nvPr/>
        </p:nvSpPr>
        <p:spPr>
          <a:xfrm>
            <a:off x="906214" y="6382735"/>
            <a:ext cx="54310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2018</a:t>
            </a:r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모바일 인덱스</a:t>
            </a:r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사용자 동량 리포트 </a:t>
            </a:r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폭발적인 성장 </a:t>
            </a:r>
            <a:r>
              <a:rPr lang="ko-KR" altLang="en-US" sz="12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넷플릭스</a:t>
            </a:r>
            <a:r>
              <a:rPr lang="ko-KR" altLang="en-US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파헤치기</a:t>
            </a:r>
            <a:r>
              <a:rPr lang="en-US" altLang="ko-KR" sz="12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’</a:t>
            </a:r>
            <a:endParaRPr lang="ko-KR" altLang="en-US" sz="12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0B242438-6A4E-4287-96C9-7C3C3D8573DF}"/>
              </a:ext>
            </a:extLst>
          </p:cNvPr>
          <p:cNvSpPr/>
          <p:nvPr/>
        </p:nvSpPr>
        <p:spPr>
          <a:xfrm>
            <a:off x="2152068" y="4613517"/>
            <a:ext cx="2016000" cy="216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직사각형 136">
            <a:extLst>
              <a:ext uri="{FF2B5EF4-FFF2-40B4-BE49-F238E27FC236}">
                <a16:creationId xmlns:a16="http://schemas.microsoft.com/office/drawing/2014/main" id="{769808A8-DB91-437E-9DF7-33FFF7B259E7}"/>
              </a:ext>
            </a:extLst>
          </p:cNvPr>
          <p:cNvSpPr/>
          <p:nvPr/>
        </p:nvSpPr>
        <p:spPr>
          <a:xfrm>
            <a:off x="2152068" y="5889470"/>
            <a:ext cx="2016000" cy="216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05720216-36FB-4718-A347-0CE09FAE644C}"/>
              </a:ext>
            </a:extLst>
          </p:cNvPr>
          <p:cNvSpPr/>
          <p:nvPr/>
        </p:nvSpPr>
        <p:spPr>
          <a:xfrm>
            <a:off x="8618623" y="4352463"/>
            <a:ext cx="250581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연령별 이용자 비율</a:t>
            </a:r>
            <a:endParaRPr lang="en-US" altLang="ko-KR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대 </a:t>
            </a:r>
            <a:r>
              <a:rPr lang="en-US" altLang="ko-K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40</a:t>
            </a:r>
            <a:r>
              <a:rPr lang="ko-KR" alt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대 高</a:t>
            </a:r>
            <a:endParaRPr lang="en-US" altLang="ko-K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F2910E56-8A29-4140-AC67-50A60E5B537F}"/>
              </a:ext>
            </a:extLst>
          </p:cNvPr>
          <p:cNvSpPr/>
          <p:nvPr/>
        </p:nvSpPr>
        <p:spPr>
          <a:xfrm>
            <a:off x="8693339" y="5064767"/>
            <a:ext cx="2232000" cy="216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육각형 139">
            <a:extLst>
              <a:ext uri="{FF2B5EF4-FFF2-40B4-BE49-F238E27FC236}">
                <a16:creationId xmlns:a16="http://schemas.microsoft.com/office/drawing/2014/main" id="{1B051BA0-89C1-4625-8FCC-032746519BE6}"/>
              </a:ext>
            </a:extLst>
          </p:cNvPr>
          <p:cNvSpPr/>
          <p:nvPr/>
        </p:nvSpPr>
        <p:spPr>
          <a:xfrm rot="5400000">
            <a:off x="660418" y="1678387"/>
            <a:ext cx="216000" cy="180000"/>
          </a:xfrm>
          <a:prstGeom prst="hexagon">
            <a:avLst/>
          </a:prstGeom>
          <a:solidFill>
            <a:srgbClr val="AD9173"/>
          </a:solidFill>
          <a:ln w="28575">
            <a:solidFill>
              <a:srgbClr val="AD91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grpSp>
        <p:nvGrpSpPr>
          <p:cNvPr id="138" name="그룹 137">
            <a:extLst>
              <a:ext uri="{FF2B5EF4-FFF2-40B4-BE49-F238E27FC236}">
                <a16:creationId xmlns:a16="http://schemas.microsoft.com/office/drawing/2014/main" id="{6D2ED4DA-C056-4584-BA61-EAE6DB898BA3}"/>
              </a:ext>
            </a:extLst>
          </p:cNvPr>
          <p:cNvGrpSpPr/>
          <p:nvPr/>
        </p:nvGrpSpPr>
        <p:grpSpPr>
          <a:xfrm>
            <a:off x="6045200" y="5797630"/>
            <a:ext cx="5855410" cy="646331"/>
            <a:chOff x="6096000" y="5759530"/>
            <a:chExt cx="5855410" cy="646331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A28C83C9-09B5-4829-9A7C-CB003F31040D}"/>
                </a:ext>
              </a:extLst>
            </p:cNvPr>
            <p:cNvSpPr txBox="1"/>
            <p:nvPr/>
          </p:nvSpPr>
          <p:spPr>
            <a:xfrm>
              <a:off x="6096000" y="5759530"/>
              <a:ext cx="5855410" cy="646331"/>
            </a:xfrm>
            <a:prstGeom prst="rect">
              <a:avLst/>
            </a:prstGeom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r">
                <a:defRPr sz="32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손글씨 펜" panose="03040600000000000000" pitchFamily="66" charset="-127"/>
                  <a:ea typeface="나눔손글씨 펜" panose="03040600000000000000" pitchFamily="66" charset="-127"/>
                </a:defRPr>
              </a:lvl1pPr>
            </a:lstStyle>
            <a:p>
              <a:r>
                <a:rPr lang="ko-KR" altLang="en-US" sz="3600"/>
                <a:t>높은 성장과</a:t>
              </a:r>
              <a:r>
                <a:rPr lang="en-US" altLang="ko-KR" sz="3600" dirty="0"/>
                <a:t> </a:t>
              </a:r>
              <a:r>
                <a:rPr lang="ko-KR" altLang="en-US" sz="3600" dirty="0"/>
                <a:t>롯데 온라인과 유사한 고객층</a:t>
              </a:r>
            </a:p>
          </p:txBody>
        </p:sp>
        <p:sp>
          <p:nvSpPr>
            <p:cNvPr id="142" name="직사각형 141">
              <a:extLst>
                <a:ext uri="{FF2B5EF4-FFF2-40B4-BE49-F238E27FC236}">
                  <a16:creationId xmlns:a16="http://schemas.microsoft.com/office/drawing/2014/main" id="{BF14D5ED-44BF-4889-9DA4-CFC61284F3C2}"/>
                </a:ext>
              </a:extLst>
            </p:cNvPr>
            <p:cNvSpPr/>
            <p:nvPr/>
          </p:nvSpPr>
          <p:spPr>
            <a:xfrm>
              <a:off x="10172649" y="6166735"/>
              <a:ext cx="1728000" cy="216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43" name="직사각형 142">
              <a:extLst>
                <a:ext uri="{FF2B5EF4-FFF2-40B4-BE49-F238E27FC236}">
                  <a16:creationId xmlns:a16="http://schemas.microsoft.com/office/drawing/2014/main" id="{62C40B01-3CDE-48D4-9F9F-8B9413FB3EDF}"/>
                </a:ext>
              </a:extLst>
            </p:cNvPr>
            <p:cNvSpPr/>
            <p:nvPr/>
          </p:nvSpPr>
          <p:spPr>
            <a:xfrm>
              <a:off x="6813999" y="6143570"/>
              <a:ext cx="1152000" cy="216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46" name="직사각형 145">
            <a:extLst>
              <a:ext uri="{FF2B5EF4-FFF2-40B4-BE49-F238E27FC236}">
                <a16:creationId xmlns:a16="http://schemas.microsoft.com/office/drawing/2014/main" id="{12C48EA1-0111-4FBA-AFC9-483402D324CA}"/>
              </a:ext>
            </a:extLst>
          </p:cNvPr>
          <p:cNvSpPr/>
          <p:nvPr/>
        </p:nvSpPr>
        <p:spPr>
          <a:xfrm>
            <a:off x="1505513" y="2168370"/>
            <a:ext cx="1260000" cy="180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자유형 57">
            <a:extLst>
              <a:ext uri="{FF2B5EF4-FFF2-40B4-BE49-F238E27FC236}">
                <a16:creationId xmlns:a16="http://schemas.microsoft.com/office/drawing/2014/main" id="{B4DB52F3-E887-424B-B41C-95582063B448}"/>
              </a:ext>
            </a:extLst>
          </p:cNvPr>
          <p:cNvSpPr/>
          <p:nvPr/>
        </p:nvSpPr>
        <p:spPr>
          <a:xfrm>
            <a:off x="1096334" y="3907126"/>
            <a:ext cx="865784" cy="904414"/>
          </a:xfrm>
          <a:custGeom>
            <a:avLst/>
            <a:gdLst>
              <a:gd name="connsiteX0" fmla="*/ 748864 w 1497726"/>
              <a:gd name="connsiteY0" fmla="*/ 0 h 1400193"/>
              <a:gd name="connsiteX1" fmla="*/ 1206676 w 1497726"/>
              <a:gd name="connsiteY1" fmla="*/ 457812 h 1400193"/>
              <a:gd name="connsiteX2" fmla="*/ 1128489 w 1497726"/>
              <a:gd name="connsiteY2" fmla="*/ 713779 h 1400193"/>
              <a:gd name="connsiteX3" fmla="*/ 1076072 w 1497726"/>
              <a:gd name="connsiteY3" fmla="*/ 777310 h 1400193"/>
              <a:gd name="connsiteX4" fmla="*/ 1156039 w 1497726"/>
              <a:gd name="connsiteY4" fmla="*/ 785371 h 1400193"/>
              <a:gd name="connsiteX5" fmla="*/ 1497726 w 1497726"/>
              <a:gd name="connsiteY5" fmla="*/ 1204607 h 1400193"/>
              <a:gd name="connsiteX6" fmla="*/ 1497726 w 1497726"/>
              <a:gd name="connsiteY6" fmla="*/ 1400193 h 1400193"/>
              <a:gd name="connsiteX7" fmla="*/ 0 w 1497726"/>
              <a:gd name="connsiteY7" fmla="*/ 1400193 h 1400193"/>
              <a:gd name="connsiteX8" fmla="*/ 0 w 1497726"/>
              <a:gd name="connsiteY8" fmla="*/ 1204607 h 1400193"/>
              <a:gd name="connsiteX9" fmla="*/ 341687 w 1497726"/>
              <a:gd name="connsiteY9" fmla="*/ 785371 h 1400193"/>
              <a:gd name="connsiteX10" fmla="*/ 421656 w 1497726"/>
              <a:gd name="connsiteY10" fmla="*/ 777310 h 1400193"/>
              <a:gd name="connsiteX11" fmla="*/ 369239 w 1497726"/>
              <a:gd name="connsiteY11" fmla="*/ 713779 h 1400193"/>
              <a:gd name="connsiteX12" fmla="*/ 291052 w 1497726"/>
              <a:gd name="connsiteY12" fmla="*/ 457812 h 1400193"/>
              <a:gd name="connsiteX13" fmla="*/ 748864 w 1497726"/>
              <a:gd name="connsiteY13" fmla="*/ 0 h 1400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97726" h="1400193">
                <a:moveTo>
                  <a:pt x="748864" y="0"/>
                </a:moveTo>
                <a:cubicBezTo>
                  <a:pt x="1001707" y="0"/>
                  <a:pt x="1206676" y="204969"/>
                  <a:pt x="1206676" y="457812"/>
                </a:cubicBezTo>
                <a:cubicBezTo>
                  <a:pt x="1206676" y="552628"/>
                  <a:pt x="1177852" y="640712"/>
                  <a:pt x="1128489" y="713779"/>
                </a:cubicBezTo>
                <a:lnTo>
                  <a:pt x="1076072" y="777310"/>
                </a:lnTo>
                <a:lnTo>
                  <a:pt x="1156039" y="785371"/>
                </a:lnTo>
                <a:cubicBezTo>
                  <a:pt x="1351039" y="825274"/>
                  <a:pt x="1497726" y="997810"/>
                  <a:pt x="1497726" y="1204607"/>
                </a:cubicBezTo>
                <a:lnTo>
                  <a:pt x="1497726" y="1400193"/>
                </a:lnTo>
                <a:lnTo>
                  <a:pt x="0" y="1400193"/>
                </a:lnTo>
                <a:lnTo>
                  <a:pt x="0" y="1204607"/>
                </a:lnTo>
                <a:cubicBezTo>
                  <a:pt x="0" y="997810"/>
                  <a:pt x="146687" y="825274"/>
                  <a:pt x="341687" y="785371"/>
                </a:cubicBezTo>
                <a:lnTo>
                  <a:pt x="421656" y="777310"/>
                </a:lnTo>
                <a:lnTo>
                  <a:pt x="369239" y="713779"/>
                </a:lnTo>
                <a:cubicBezTo>
                  <a:pt x="319876" y="640712"/>
                  <a:pt x="291052" y="552628"/>
                  <a:pt x="291052" y="457812"/>
                </a:cubicBezTo>
                <a:cubicBezTo>
                  <a:pt x="291052" y="204969"/>
                  <a:pt x="496021" y="0"/>
                  <a:pt x="748864" y="0"/>
                </a:cubicBezTo>
                <a:close/>
              </a:path>
            </a:pathLst>
          </a:custGeom>
          <a:solidFill>
            <a:srgbClr val="AD91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93169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ìë¥´ë©ì¤ì ëí ì´ë¯¸ì§ ê²ìê²°ê³¼">
            <a:extLst>
              <a:ext uri="{FF2B5EF4-FFF2-40B4-BE49-F238E27FC236}">
                <a16:creationId xmlns:a16="http://schemas.microsoft.com/office/drawing/2014/main" id="{4F450BF4-A101-413D-8C86-95A4EFF037D1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709" y="876298"/>
            <a:ext cx="11790000" cy="58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5.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서비스 제안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23</a:t>
            </a:fld>
            <a:endParaRPr lang="ko-KR" altLang="en-US" dirty="0"/>
          </a:p>
        </p:txBody>
      </p:sp>
      <p:sp>
        <p:nvSpPr>
          <p:cNvPr id="7" name="타원 7">
            <a:extLst>
              <a:ext uri="{FF2B5EF4-FFF2-40B4-BE49-F238E27FC236}">
                <a16:creationId xmlns:a16="http://schemas.microsoft.com/office/drawing/2014/main" id="{8A572662-CF53-40C2-BB38-D3B12B709BDA}"/>
              </a:ext>
            </a:extLst>
          </p:cNvPr>
          <p:cNvSpPr/>
          <p:nvPr/>
        </p:nvSpPr>
        <p:spPr>
          <a:xfrm flipH="1" flipV="1">
            <a:off x="190761" y="870110"/>
            <a:ext cx="11808000" cy="5877742"/>
          </a:xfrm>
          <a:prstGeom prst="rect">
            <a:avLst/>
          </a:prstGeom>
          <a:gradFill flip="none" rotWithShape="1">
            <a:gsLst>
              <a:gs pos="10000">
                <a:schemeClr val="tx1">
                  <a:alpha val="96000"/>
                </a:schemeClr>
              </a:gs>
              <a:gs pos="73000">
                <a:schemeClr val="bg2">
                  <a:lumMod val="50000"/>
                  <a:alpha val="64000"/>
                </a:schemeClr>
              </a:gs>
              <a:gs pos="96000">
                <a:schemeClr val="tx1">
                  <a:lumMod val="85000"/>
                  <a:lumOff val="15000"/>
                  <a:alpha val="93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034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ªí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83EA4992-2A81-47A7-A873-76B607F08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57" b="52703"/>
          <a:stretch/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C105184-1931-4D96-882E-E28E2BDE4497}"/>
              </a:ext>
            </a:extLst>
          </p:cNvPr>
          <p:cNvSpPr/>
          <p:nvPr userDrawn="1"/>
        </p:nvSpPr>
        <p:spPr>
          <a:xfrm flipH="1" flipV="1"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78000">
                <a:srgbClr val="302420">
                  <a:lumMod val="67000"/>
                </a:srgbClr>
              </a:gs>
              <a:gs pos="0">
                <a:srgbClr val="4C3932">
                  <a:alpha val="33000"/>
                </a:srgbClr>
              </a:gs>
              <a:gs pos="45000">
                <a:srgbClr val="4A3831">
                  <a:lumMod val="51000"/>
                  <a:alpha val="96000"/>
                </a:srgbClr>
              </a:gs>
              <a:gs pos="22000">
                <a:srgbClr val="3D322D">
                  <a:alpha val="80000"/>
                </a:srgbClr>
              </a:gs>
              <a:gs pos="100000">
                <a:srgbClr val="4A3831">
                  <a:lumMod val="4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0A5192-987E-4830-A4E6-9D446C65D130}"/>
              </a:ext>
            </a:extLst>
          </p:cNvPr>
          <p:cNvSpPr/>
          <p:nvPr/>
        </p:nvSpPr>
        <p:spPr>
          <a:xfrm>
            <a:off x="0" y="2521405"/>
            <a:ext cx="12191999" cy="1815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ko-KR" altLang="en-US" sz="48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감사합니다</a:t>
            </a:r>
            <a:endParaRPr lang="en-US" altLang="ko-KR" sz="1050" b="1" i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105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50" b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0142AB-D4F5-4282-928F-92D7491247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63083" y="6238568"/>
            <a:ext cx="1187244" cy="4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5589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ªí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83EA4992-2A81-47A7-A873-76B607F08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57" b="52703"/>
          <a:stretch/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C105184-1931-4D96-882E-E28E2BDE4497}"/>
              </a:ext>
            </a:extLst>
          </p:cNvPr>
          <p:cNvSpPr/>
          <p:nvPr userDrawn="1"/>
        </p:nvSpPr>
        <p:spPr>
          <a:xfrm flipH="1" flipV="1"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78000">
                <a:srgbClr val="302420">
                  <a:lumMod val="67000"/>
                </a:srgbClr>
              </a:gs>
              <a:gs pos="0">
                <a:srgbClr val="4C3932">
                  <a:alpha val="33000"/>
                </a:srgbClr>
              </a:gs>
              <a:gs pos="45000">
                <a:srgbClr val="4A3831">
                  <a:lumMod val="51000"/>
                  <a:alpha val="96000"/>
                </a:srgbClr>
              </a:gs>
              <a:gs pos="22000">
                <a:srgbClr val="3D322D">
                  <a:alpha val="80000"/>
                </a:srgbClr>
              </a:gs>
              <a:gs pos="100000">
                <a:srgbClr val="4A3831">
                  <a:lumMod val="4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60A5192-987E-4830-A4E6-9D446C65D130}"/>
              </a:ext>
            </a:extLst>
          </p:cNvPr>
          <p:cNvSpPr/>
          <p:nvPr/>
        </p:nvSpPr>
        <p:spPr>
          <a:xfrm>
            <a:off x="0" y="2521405"/>
            <a:ext cx="12191999" cy="18151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ko-KR" altLang="en-US" sz="4800" b="1" i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질문해주세요</a:t>
            </a:r>
            <a:r>
              <a:rPr lang="ko-KR" altLang="en-US" sz="105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050" b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0142AB-D4F5-4282-928F-92D7491247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63083" y="6238568"/>
            <a:ext cx="1187244" cy="4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050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ªí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83EA4992-2A81-47A7-A873-76B607F08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57" b="52703"/>
          <a:stretch/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C105184-1931-4D96-882E-E28E2BDE4497}"/>
              </a:ext>
            </a:extLst>
          </p:cNvPr>
          <p:cNvSpPr/>
          <p:nvPr userDrawn="1"/>
        </p:nvSpPr>
        <p:spPr>
          <a:xfrm flipH="1" flipV="1"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78000">
                <a:srgbClr val="302420">
                  <a:lumMod val="67000"/>
                </a:srgbClr>
              </a:gs>
              <a:gs pos="0">
                <a:srgbClr val="4C3932">
                  <a:alpha val="33000"/>
                </a:srgbClr>
              </a:gs>
              <a:gs pos="45000">
                <a:srgbClr val="4A3831">
                  <a:lumMod val="51000"/>
                  <a:alpha val="96000"/>
                </a:srgbClr>
              </a:gs>
              <a:gs pos="22000">
                <a:srgbClr val="3D322D">
                  <a:alpha val="80000"/>
                </a:srgbClr>
              </a:gs>
              <a:gs pos="100000">
                <a:srgbClr val="4A3831">
                  <a:lumMod val="4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B045787-DDA1-4993-969C-4BA0C762F82B}"/>
              </a:ext>
            </a:extLst>
          </p:cNvPr>
          <p:cNvSpPr txBox="1">
            <a:spLocks/>
          </p:cNvSpPr>
          <p:nvPr/>
        </p:nvSpPr>
        <p:spPr>
          <a:xfrm>
            <a:off x="4855470" y="3225660"/>
            <a:ext cx="4393704" cy="38687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하나</a:t>
            </a:r>
            <a:r>
              <a:rPr lang="en-US" altLang="ko-KR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내부 데이터 </a:t>
            </a:r>
            <a:r>
              <a:rPr lang="en-US" altLang="ko-KR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EDA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둘</a:t>
            </a:r>
            <a:r>
              <a:rPr lang="en-US" altLang="ko-KR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롯데 사업보고서 분석</a:t>
            </a:r>
            <a:endParaRPr lang="en-US" altLang="ko-KR" sz="2000" dirty="0">
              <a:solidFill>
                <a:srgbClr val="AD9173"/>
              </a:solidFill>
              <a:latin typeface="+mn-ea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셋</a:t>
            </a:r>
            <a:r>
              <a:rPr lang="en-US" altLang="ko-KR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.</a:t>
            </a:r>
            <a:r>
              <a:rPr lang="ko-KR" altLang="en-US" sz="2000" dirty="0">
                <a:solidFill>
                  <a:srgbClr val="AD9173"/>
                </a:solidFill>
                <a:latin typeface="+mn-ea"/>
                <a:ea typeface="맑은 고딕" panose="020B0503020000020004" pitchFamily="50" charset="-127"/>
              </a:rPr>
              <a:t> 주제 선정 이유</a:t>
            </a:r>
            <a:endParaRPr lang="en-US" altLang="ko-KR" sz="2000" dirty="0">
              <a:solidFill>
                <a:srgbClr val="AD9173"/>
              </a:solidFill>
              <a:latin typeface="+mn-ea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1D23293-7280-4F27-8259-DDBEC3F2D28C}"/>
              </a:ext>
            </a:extLst>
          </p:cNvPr>
          <p:cNvSpPr/>
          <p:nvPr/>
        </p:nvSpPr>
        <p:spPr>
          <a:xfrm rot="5400000">
            <a:off x="89453" y="2534478"/>
            <a:ext cx="5572538" cy="3074505"/>
          </a:xfrm>
          <a:prstGeom prst="rect">
            <a:avLst/>
          </a:prstGeom>
          <a:solidFill>
            <a:srgbClr val="2B2D39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60C0586-65BC-4B42-9084-6765D4007929}"/>
              </a:ext>
            </a:extLst>
          </p:cNvPr>
          <p:cNvCxnSpPr>
            <a:cxnSpLocks/>
          </p:cNvCxnSpPr>
          <p:nvPr/>
        </p:nvCxnSpPr>
        <p:spPr>
          <a:xfrm>
            <a:off x="1338469" y="2716696"/>
            <a:ext cx="3074506" cy="0"/>
          </a:xfrm>
          <a:prstGeom prst="line">
            <a:avLst/>
          </a:prstGeom>
          <a:ln w="28575">
            <a:solidFill>
              <a:srgbClr val="AD91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D0552D1-3A2E-4ED3-9C71-B134C50D70F0}"/>
              </a:ext>
            </a:extLst>
          </p:cNvPr>
          <p:cNvSpPr/>
          <p:nvPr/>
        </p:nvSpPr>
        <p:spPr>
          <a:xfrm>
            <a:off x="1338466" y="2758220"/>
            <a:ext cx="3074507" cy="674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분석 배경</a:t>
            </a:r>
            <a:endParaRPr lang="en-US" altLang="ko-KR" sz="2800" b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맑은 고딕" panose="020B0503020000020004" pitchFamily="50" charset="-127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A0EE2FB-0C4E-4B67-B93B-14E5C67EEA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63083" y="6238568"/>
            <a:ext cx="1187244" cy="412955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DCF9A1DB-BDFB-4EA9-B858-8B0E55D43EF3}"/>
              </a:ext>
            </a:extLst>
          </p:cNvPr>
          <p:cNvSpPr/>
          <p:nvPr/>
        </p:nvSpPr>
        <p:spPr>
          <a:xfrm>
            <a:off x="1338467" y="1406495"/>
            <a:ext cx="3074507" cy="1340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맑은 고딕" panose="020B0503020000020004" pitchFamily="50" charset="-127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0116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1.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분석배경 </a:t>
            </a:r>
            <a:r>
              <a:rPr lang="en-US" altLang="ko-KR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내부 데이터 </a:t>
            </a:r>
            <a:r>
              <a:rPr lang="en-US" altLang="ko-KR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EDA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EE5F88F3-A6D5-43E7-981F-DE8CAC99686F}"/>
              </a:ext>
            </a:extLst>
          </p:cNvPr>
          <p:cNvGrpSpPr/>
          <p:nvPr/>
        </p:nvGrpSpPr>
        <p:grpSpPr>
          <a:xfrm>
            <a:off x="282264" y="1127910"/>
            <a:ext cx="2370626" cy="638898"/>
            <a:chOff x="5987584" y="1518412"/>
            <a:chExt cx="2183024" cy="684000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056712D6-1AA6-47C0-8BAD-007D588B8467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61" name="평행 사변형 60">
                <a:extLst>
                  <a:ext uri="{FF2B5EF4-FFF2-40B4-BE49-F238E27FC236}">
                    <a16:creationId xmlns:a16="http://schemas.microsoft.com/office/drawing/2014/main" id="{445A9808-0C38-4D59-BE18-36EFCD134797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평행 사변형 61">
                <a:extLst>
                  <a:ext uri="{FF2B5EF4-FFF2-40B4-BE49-F238E27FC236}">
                    <a16:creationId xmlns:a16="http://schemas.microsoft.com/office/drawing/2014/main" id="{3F217AF5-FBBE-417C-9CF5-E89B2D2B8ABD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02147B2-3181-43E0-8E94-AA19473ED630}"/>
                </a:ext>
              </a:extLst>
            </p:cNvPr>
            <p:cNvSpPr txBox="1"/>
            <p:nvPr/>
          </p:nvSpPr>
          <p:spPr>
            <a:xfrm>
              <a:off x="6218795" y="1543130"/>
              <a:ext cx="1786381" cy="428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고객 </a:t>
              </a:r>
              <a:r>
                <a:rPr lang="en-US" altLang="ko-KR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EDA</a:t>
              </a:r>
              <a:endPara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EF9DEEC-5021-4FF2-8BD2-9538A75AABA5}"/>
              </a:ext>
            </a:extLst>
          </p:cNvPr>
          <p:cNvGrpSpPr/>
          <p:nvPr/>
        </p:nvGrpSpPr>
        <p:grpSpPr>
          <a:xfrm>
            <a:off x="1024426" y="1844360"/>
            <a:ext cx="10117015" cy="4093361"/>
            <a:chOff x="490576" y="1926421"/>
            <a:chExt cx="5509748" cy="4310255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D87E453-13D9-4BAD-B386-9930F4191146}"/>
                </a:ext>
              </a:extLst>
            </p:cNvPr>
            <p:cNvGrpSpPr/>
            <p:nvPr/>
          </p:nvGrpSpPr>
          <p:grpSpPr>
            <a:xfrm>
              <a:off x="490576" y="1926421"/>
              <a:ext cx="5509748" cy="4310255"/>
              <a:chOff x="654697" y="1844360"/>
              <a:chExt cx="6287671" cy="4694865"/>
            </a:xfrm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63881B55-CA84-42FB-A0A0-7406D1993649}"/>
                  </a:ext>
                </a:extLst>
              </p:cNvPr>
              <p:cNvSpPr/>
              <p:nvPr/>
            </p:nvSpPr>
            <p:spPr>
              <a:xfrm>
                <a:off x="654698" y="1844360"/>
                <a:ext cx="2340000" cy="523783"/>
              </a:xfrm>
              <a:prstGeom prst="rect">
                <a:avLst/>
              </a:prstGeom>
              <a:solidFill>
                <a:srgbClr val="CBB9A5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F1E9EB0-8FE2-4087-938A-5F8FBB9BFC7B}"/>
                  </a:ext>
                </a:extLst>
              </p:cNvPr>
              <p:cNvSpPr/>
              <p:nvPr/>
            </p:nvSpPr>
            <p:spPr>
              <a:xfrm>
                <a:off x="708782" y="2645476"/>
                <a:ext cx="2160000" cy="597611"/>
              </a:xfrm>
              <a:prstGeom prst="rect">
                <a:avLst/>
              </a:prstGeom>
              <a:gradFill flip="none" rotWithShape="1">
                <a:gsLst>
                  <a:gs pos="8000">
                    <a:srgbClr val="A4C7EF">
                      <a:alpha val="30000"/>
                    </a:srgbClr>
                  </a:gs>
                  <a:gs pos="28000">
                    <a:srgbClr val="254469">
                      <a:alpha val="70000"/>
                    </a:srgbClr>
                  </a:gs>
                  <a:gs pos="72000">
                    <a:srgbClr val="254469"/>
                  </a:gs>
                  <a:gs pos="0">
                    <a:srgbClr val="E7E7E7">
                      <a:alpha val="2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FC26BC4E-D74D-46FE-9E3D-06C8E2B79EE8}"/>
                  </a:ext>
                </a:extLst>
              </p:cNvPr>
              <p:cNvSpPr/>
              <p:nvPr/>
            </p:nvSpPr>
            <p:spPr>
              <a:xfrm>
                <a:off x="708782" y="3293545"/>
                <a:ext cx="2160000" cy="597611"/>
              </a:xfrm>
              <a:prstGeom prst="rect">
                <a:avLst/>
              </a:prstGeom>
              <a:gradFill flip="none" rotWithShape="1">
                <a:gsLst>
                  <a:gs pos="8000">
                    <a:srgbClr val="A4C7EF">
                      <a:alpha val="30000"/>
                    </a:srgbClr>
                  </a:gs>
                  <a:gs pos="28000">
                    <a:srgbClr val="254469">
                      <a:alpha val="70000"/>
                    </a:srgbClr>
                  </a:gs>
                  <a:gs pos="72000">
                    <a:srgbClr val="254469"/>
                  </a:gs>
                  <a:gs pos="0">
                    <a:srgbClr val="E7E7E7">
                      <a:alpha val="2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F85D992B-2476-45EA-AD10-4DB277FDDFCF}"/>
                  </a:ext>
                </a:extLst>
              </p:cNvPr>
              <p:cNvSpPr/>
              <p:nvPr/>
            </p:nvSpPr>
            <p:spPr>
              <a:xfrm>
                <a:off x="708782" y="3941614"/>
                <a:ext cx="2160000" cy="597611"/>
              </a:xfrm>
              <a:prstGeom prst="rect">
                <a:avLst/>
              </a:prstGeom>
              <a:gradFill flip="none" rotWithShape="1">
                <a:gsLst>
                  <a:gs pos="8000">
                    <a:srgbClr val="A4C7EF">
                      <a:alpha val="30000"/>
                    </a:srgbClr>
                  </a:gs>
                  <a:gs pos="28000">
                    <a:srgbClr val="254469">
                      <a:alpha val="70000"/>
                    </a:srgbClr>
                  </a:gs>
                  <a:gs pos="72000">
                    <a:srgbClr val="254469"/>
                  </a:gs>
                  <a:gs pos="0">
                    <a:srgbClr val="E7E7E7">
                      <a:alpha val="2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9E65CB3D-9990-4DED-AD8E-A8A4E9C9B22D}"/>
                  </a:ext>
                </a:extLst>
              </p:cNvPr>
              <p:cNvSpPr/>
              <p:nvPr/>
            </p:nvSpPr>
            <p:spPr>
              <a:xfrm>
                <a:off x="708782" y="4589683"/>
                <a:ext cx="2160000" cy="597611"/>
              </a:xfrm>
              <a:prstGeom prst="rect">
                <a:avLst/>
              </a:prstGeom>
              <a:gradFill flip="none" rotWithShape="1">
                <a:gsLst>
                  <a:gs pos="8000">
                    <a:srgbClr val="A4C7EF">
                      <a:alpha val="30000"/>
                    </a:srgbClr>
                  </a:gs>
                  <a:gs pos="28000">
                    <a:srgbClr val="254469">
                      <a:alpha val="70000"/>
                    </a:srgbClr>
                  </a:gs>
                  <a:gs pos="72000">
                    <a:srgbClr val="254469"/>
                  </a:gs>
                  <a:gs pos="0">
                    <a:srgbClr val="E7E7E7">
                      <a:alpha val="2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14BA166E-498B-4A3A-947E-37CF88E83A10}"/>
                  </a:ext>
                </a:extLst>
              </p:cNvPr>
              <p:cNvSpPr/>
              <p:nvPr/>
            </p:nvSpPr>
            <p:spPr>
              <a:xfrm>
                <a:off x="4602368" y="1844360"/>
                <a:ext cx="2340000" cy="523783"/>
              </a:xfrm>
              <a:prstGeom prst="rect">
                <a:avLst/>
              </a:prstGeom>
              <a:solidFill>
                <a:srgbClr val="CBB9A5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51A4719D-0258-4EA3-B2BF-A4D1EB34FC67}"/>
                  </a:ext>
                </a:extLst>
              </p:cNvPr>
              <p:cNvSpPr/>
              <p:nvPr/>
            </p:nvSpPr>
            <p:spPr>
              <a:xfrm>
                <a:off x="4602368" y="2645476"/>
                <a:ext cx="2340000" cy="597611"/>
              </a:xfrm>
              <a:prstGeom prst="rect">
                <a:avLst/>
              </a:prstGeom>
              <a:gradFill flip="none" rotWithShape="1">
                <a:gsLst>
                  <a:gs pos="70000">
                    <a:schemeClr val="accent4"/>
                  </a:gs>
                  <a:gs pos="28000">
                    <a:srgbClr val="F5D36B">
                      <a:alpha val="70000"/>
                    </a:srgbClr>
                  </a:gs>
                  <a:gs pos="0">
                    <a:srgbClr val="EAEAEA">
                      <a:alpha val="2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1B886254-B3F0-4D73-9707-06AA35EFE17F}"/>
                  </a:ext>
                </a:extLst>
              </p:cNvPr>
              <p:cNvSpPr/>
              <p:nvPr/>
            </p:nvSpPr>
            <p:spPr>
              <a:xfrm>
                <a:off x="4602368" y="3293545"/>
                <a:ext cx="2340000" cy="597611"/>
              </a:xfrm>
              <a:prstGeom prst="rect">
                <a:avLst/>
              </a:prstGeom>
              <a:gradFill flip="none" rotWithShape="1">
                <a:gsLst>
                  <a:gs pos="70000">
                    <a:schemeClr val="accent4"/>
                  </a:gs>
                  <a:gs pos="28000">
                    <a:srgbClr val="F5D36B">
                      <a:alpha val="70000"/>
                    </a:srgbClr>
                  </a:gs>
                  <a:gs pos="0">
                    <a:srgbClr val="EAEAEA">
                      <a:alpha val="2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235D64E0-8572-4742-86E6-07FF83816466}"/>
                  </a:ext>
                </a:extLst>
              </p:cNvPr>
              <p:cNvSpPr/>
              <p:nvPr/>
            </p:nvSpPr>
            <p:spPr>
              <a:xfrm>
                <a:off x="4602368" y="3941614"/>
                <a:ext cx="2340000" cy="597611"/>
              </a:xfrm>
              <a:prstGeom prst="rect">
                <a:avLst/>
              </a:prstGeom>
              <a:gradFill flip="none" rotWithShape="1">
                <a:gsLst>
                  <a:gs pos="70000">
                    <a:schemeClr val="accent4"/>
                  </a:gs>
                  <a:gs pos="28000">
                    <a:srgbClr val="F5D36B">
                      <a:alpha val="70000"/>
                    </a:srgbClr>
                  </a:gs>
                  <a:gs pos="0">
                    <a:srgbClr val="EAEAEA">
                      <a:alpha val="2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75CB7133-9E96-4E1D-998A-DC86223244A6}"/>
                  </a:ext>
                </a:extLst>
              </p:cNvPr>
              <p:cNvSpPr/>
              <p:nvPr/>
            </p:nvSpPr>
            <p:spPr>
              <a:xfrm>
                <a:off x="4602368" y="4589683"/>
                <a:ext cx="2340000" cy="597611"/>
              </a:xfrm>
              <a:prstGeom prst="rect">
                <a:avLst/>
              </a:prstGeom>
              <a:gradFill flip="none" rotWithShape="1">
                <a:gsLst>
                  <a:gs pos="70000">
                    <a:schemeClr val="accent4"/>
                  </a:gs>
                  <a:gs pos="28000">
                    <a:srgbClr val="F5D36B">
                      <a:alpha val="70000"/>
                    </a:srgbClr>
                  </a:gs>
                  <a:gs pos="0">
                    <a:srgbClr val="EAEAEA">
                      <a:alpha val="2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55692BE-8F44-49BE-8399-2DC8F8D5AFE3}"/>
                  </a:ext>
                </a:extLst>
              </p:cNvPr>
              <p:cNvSpPr txBox="1"/>
              <p:nvPr/>
            </p:nvSpPr>
            <p:spPr>
              <a:xfrm>
                <a:off x="3448278" y="2728981"/>
                <a:ext cx="679647" cy="4236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ctr"/>
                <a:r>
                  <a:rPr lang="ko-KR" altLang="en-US" sz="1800" spc="-150" dirty="0">
                    <a:solidFill>
                      <a:schemeClr val="bg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전체 비율</a:t>
                </a:r>
                <a:endParaRPr lang="en-US" altLang="ko-KR" sz="1800" spc="-150" dirty="0"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C1176BB-E6F8-4C4B-9A25-EEE9771533E7}"/>
                  </a:ext>
                </a:extLst>
              </p:cNvPr>
              <p:cNvSpPr txBox="1"/>
              <p:nvPr/>
            </p:nvSpPr>
            <p:spPr>
              <a:xfrm>
                <a:off x="3363099" y="3388209"/>
                <a:ext cx="850007" cy="4236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ctr"/>
                <a:r>
                  <a:rPr lang="ko-KR" altLang="en-US" sz="1800" spc="-150" dirty="0">
                    <a:solidFill>
                      <a:schemeClr val="bg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주 고객 연령</a:t>
                </a:r>
                <a:endParaRPr lang="en-US" altLang="ko-KR" sz="1800" spc="-150" dirty="0"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20EB11C-C268-42B8-A4A2-C584B04E3E3D}"/>
                  </a:ext>
                </a:extLst>
              </p:cNvPr>
              <p:cNvSpPr txBox="1"/>
              <p:nvPr/>
            </p:nvSpPr>
            <p:spPr>
              <a:xfrm>
                <a:off x="3316772" y="4047437"/>
                <a:ext cx="942660" cy="4236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ctr"/>
                <a:r>
                  <a:rPr lang="ko-KR" altLang="en-US" sz="1800" spc="-150" dirty="0">
                    <a:solidFill>
                      <a:schemeClr val="bg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선호 카테고리</a:t>
                </a:r>
                <a:endParaRPr lang="en-US" altLang="ko-KR" sz="1800" spc="-150" dirty="0"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06C56C78-E1BF-4635-8BCA-90AC405E16F5}"/>
                  </a:ext>
                </a:extLst>
              </p:cNvPr>
              <p:cNvSpPr txBox="1"/>
              <p:nvPr/>
            </p:nvSpPr>
            <p:spPr>
              <a:xfrm>
                <a:off x="3316772" y="4706665"/>
                <a:ext cx="942660" cy="4236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ctr"/>
                <a:r>
                  <a:rPr lang="ko-KR" altLang="en-US" sz="1800" spc="-150" dirty="0">
                    <a:solidFill>
                      <a:schemeClr val="bg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평균 구매가격</a:t>
                </a:r>
                <a:endParaRPr lang="en-US" altLang="ko-KR" sz="1800" spc="-150" dirty="0"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A885DCFA-9CA6-4FC5-BD77-0C00514A7599}"/>
                  </a:ext>
                </a:extLst>
              </p:cNvPr>
              <p:cNvSpPr txBox="1"/>
              <p:nvPr/>
            </p:nvSpPr>
            <p:spPr>
              <a:xfrm>
                <a:off x="654697" y="1913317"/>
                <a:ext cx="2340000" cy="4589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ctr"/>
                <a:r>
                  <a:rPr lang="ko-KR" altLang="en-US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남성</a:t>
                </a:r>
                <a:endPara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BDCEF517-1AC3-4DBF-B63B-E4094612389B}"/>
                  </a:ext>
                </a:extLst>
              </p:cNvPr>
              <p:cNvSpPr txBox="1"/>
              <p:nvPr/>
            </p:nvSpPr>
            <p:spPr>
              <a:xfrm>
                <a:off x="4602369" y="1938123"/>
                <a:ext cx="2300380" cy="4589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ctr"/>
                <a:r>
                  <a:rPr lang="ko-KR" altLang="en-US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여성</a:t>
                </a:r>
                <a:endPara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1E9AA91-B3AB-43E0-BBD0-EE189C8E1317}"/>
                  </a:ext>
                </a:extLst>
              </p:cNvPr>
              <p:cNvSpPr txBox="1"/>
              <p:nvPr/>
            </p:nvSpPr>
            <p:spPr>
              <a:xfrm>
                <a:off x="2369095" y="2740788"/>
                <a:ext cx="387744" cy="458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r"/>
                <a:r>
                  <a:rPr lang="en-US" altLang="ko-KR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15%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C5A50DB-B28A-4F71-96C1-C6BD0E7A0881}"/>
                  </a:ext>
                </a:extLst>
              </p:cNvPr>
              <p:cNvSpPr txBox="1"/>
              <p:nvPr/>
            </p:nvSpPr>
            <p:spPr>
              <a:xfrm>
                <a:off x="4704031" y="2739972"/>
                <a:ext cx="387744" cy="458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r>
                  <a:rPr lang="en-US" altLang="ko-KR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85%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1913B58A-9B4B-4FAC-B8F8-7B374D184495}"/>
                  </a:ext>
                </a:extLst>
              </p:cNvPr>
              <p:cNvSpPr txBox="1"/>
              <p:nvPr/>
            </p:nvSpPr>
            <p:spPr>
              <a:xfrm>
                <a:off x="4704031" y="3388766"/>
                <a:ext cx="1560339" cy="458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r>
                  <a:rPr lang="en-US" altLang="ko-KR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30</a:t>
                </a:r>
                <a:r>
                  <a:rPr lang="ko-KR" altLang="en-US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대 </a:t>
                </a:r>
                <a:r>
                  <a:rPr lang="en-US" altLang="ko-KR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(48%), 40</a:t>
                </a:r>
                <a:r>
                  <a:rPr lang="ko-KR" altLang="en-US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대 </a:t>
                </a:r>
                <a:r>
                  <a:rPr lang="en-US" altLang="ko-KR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(32%)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827530BC-2180-43F6-A9CE-70C16087A670}"/>
                  </a:ext>
                </a:extLst>
              </p:cNvPr>
              <p:cNvSpPr txBox="1"/>
              <p:nvPr/>
            </p:nvSpPr>
            <p:spPr>
              <a:xfrm>
                <a:off x="4704031" y="4036834"/>
                <a:ext cx="748389" cy="458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r>
                  <a:rPr lang="ko-KR" altLang="en-US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여성 의류</a:t>
                </a:r>
                <a:endPara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7D10F0D-0736-43D0-B0AD-3EC8306FCB53}"/>
                  </a:ext>
                </a:extLst>
              </p:cNvPr>
              <p:cNvSpPr txBox="1"/>
              <p:nvPr/>
            </p:nvSpPr>
            <p:spPr>
              <a:xfrm>
                <a:off x="1813183" y="4698266"/>
                <a:ext cx="943656" cy="458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r"/>
                <a:r>
                  <a:rPr lang="ko-KR" altLang="en-US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약 </a:t>
                </a:r>
                <a:r>
                  <a:rPr lang="en-US" altLang="ko-KR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</a:t>
                </a:r>
                <a:r>
                  <a:rPr lang="ko-KR" altLang="en-US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만 </a:t>
                </a:r>
                <a:r>
                  <a:rPr lang="en-US" altLang="ko-KR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</a:t>
                </a:r>
                <a:r>
                  <a:rPr lang="ko-KR" altLang="en-US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천원</a:t>
                </a:r>
                <a:endParaRPr lang="en-US" altLang="ko-KR" sz="2000" spc="-1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E47AD07E-FE49-43DA-8B82-40467B25724A}"/>
                  </a:ext>
                </a:extLst>
              </p:cNvPr>
              <p:cNvSpPr txBox="1"/>
              <p:nvPr/>
            </p:nvSpPr>
            <p:spPr>
              <a:xfrm>
                <a:off x="4704031" y="4684903"/>
                <a:ext cx="943655" cy="458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r>
                  <a:rPr lang="ko-KR" altLang="en-US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약 </a:t>
                </a:r>
                <a:r>
                  <a:rPr lang="en-US" altLang="ko-KR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4</a:t>
                </a:r>
                <a:r>
                  <a:rPr lang="ko-KR" altLang="en-US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만 </a:t>
                </a:r>
                <a:r>
                  <a:rPr lang="en-US" altLang="ko-KR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5</a:t>
                </a:r>
                <a:r>
                  <a:rPr lang="ko-KR" altLang="en-US" sz="2000" spc="-150" dirty="0">
                    <a:solidFill>
                      <a:schemeClr val="bg2">
                        <a:lumMod val="25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천원</a:t>
                </a:r>
                <a:endPara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FE83A97F-EA91-4AB9-9FF6-1071D2F8BD4E}"/>
                  </a:ext>
                </a:extLst>
              </p:cNvPr>
              <p:cNvSpPr txBox="1"/>
              <p:nvPr/>
            </p:nvSpPr>
            <p:spPr>
              <a:xfrm>
                <a:off x="1152662" y="3383371"/>
                <a:ext cx="1604175" cy="458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r"/>
                <a:r>
                  <a:rPr lang="en-US" altLang="ko-KR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30</a:t>
                </a:r>
                <a:r>
                  <a:rPr lang="ko-KR" altLang="en-US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대 </a:t>
                </a:r>
                <a:r>
                  <a:rPr lang="en-US" altLang="ko-KR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(41% ) , 40</a:t>
                </a:r>
                <a:r>
                  <a:rPr lang="ko-KR" altLang="en-US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대</a:t>
                </a:r>
                <a:r>
                  <a:rPr lang="en-US" altLang="ko-KR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(35%)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73B8519A-0BED-4620-A872-357EC3104017}"/>
                  </a:ext>
                </a:extLst>
              </p:cNvPr>
              <p:cNvSpPr txBox="1"/>
              <p:nvPr/>
            </p:nvSpPr>
            <p:spPr>
              <a:xfrm>
                <a:off x="2008450" y="4053286"/>
                <a:ext cx="748389" cy="458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r"/>
                <a:r>
                  <a:rPr lang="ko-KR" altLang="en-US" sz="2000" spc="-150" dirty="0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남성 의류</a:t>
                </a:r>
                <a:endParaRPr lang="en-US" altLang="ko-KR" sz="2000" spc="-1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914B1907-0DFA-493D-9234-E4EADFAB0F83}"/>
                  </a:ext>
                </a:extLst>
              </p:cNvPr>
              <p:cNvSpPr/>
              <p:nvPr/>
            </p:nvSpPr>
            <p:spPr>
              <a:xfrm>
                <a:off x="708782" y="5258274"/>
                <a:ext cx="2160000" cy="597611"/>
              </a:xfrm>
              <a:prstGeom prst="rect">
                <a:avLst/>
              </a:prstGeom>
              <a:gradFill flip="none" rotWithShape="1">
                <a:gsLst>
                  <a:gs pos="8000">
                    <a:srgbClr val="A4C7EF">
                      <a:alpha val="30000"/>
                    </a:srgbClr>
                  </a:gs>
                  <a:gs pos="28000">
                    <a:srgbClr val="254469">
                      <a:alpha val="70000"/>
                    </a:srgbClr>
                  </a:gs>
                  <a:gs pos="72000">
                    <a:srgbClr val="254469"/>
                  </a:gs>
                  <a:gs pos="0">
                    <a:srgbClr val="E7E7E7">
                      <a:alpha val="2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D20DF3C6-4545-487F-A790-0793805B2E52}"/>
                  </a:ext>
                </a:extLst>
              </p:cNvPr>
              <p:cNvSpPr/>
              <p:nvPr/>
            </p:nvSpPr>
            <p:spPr>
              <a:xfrm>
                <a:off x="4602368" y="5258274"/>
                <a:ext cx="2340000" cy="597611"/>
              </a:xfrm>
              <a:prstGeom prst="rect">
                <a:avLst/>
              </a:prstGeom>
              <a:gradFill flip="none" rotWithShape="1">
                <a:gsLst>
                  <a:gs pos="70000">
                    <a:schemeClr val="accent4"/>
                  </a:gs>
                  <a:gs pos="28000">
                    <a:srgbClr val="F5D36B">
                      <a:alpha val="70000"/>
                    </a:srgbClr>
                  </a:gs>
                  <a:gs pos="0">
                    <a:srgbClr val="EAEAEA">
                      <a:alpha val="2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FEF01D35-7AAA-4E3B-916F-6E02862ECC4C}"/>
                  </a:ext>
                </a:extLst>
              </p:cNvPr>
              <p:cNvSpPr txBox="1"/>
              <p:nvPr/>
            </p:nvSpPr>
            <p:spPr>
              <a:xfrm>
                <a:off x="3297346" y="5365893"/>
                <a:ext cx="981513" cy="4236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ctr"/>
                <a:r>
                  <a:rPr lang="ko-KR" altLang="en-US" sz="1800" spc="-150" dirty="0">
                    <a:solidFill>
                      <a:schemeClr val="bg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최다 구매 시기</a:t>
                </a:r>
                <a:endParaRPr lang="en-US" altLang="ko-KR" sz="1800" spc="-150" dirty="0"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6FC9F3DF-CAC9-4BCF-8C39-DE645BFFE7C3}"/>
                  </a:ext>
                </a:extLst>
              </p:cNvPr>
              <p:cNvSpPr/>
              <p:nvPr/>
            </p:nvSpPr>
            <p:spPr>
              <a:xfrm>
                <a:off x="708782" y="5941614"/>
                <a:ext cx="2160000" cy="597611"/>
              </a:xfrm>
              <a:prstGeom prst="rect">
                <a:avLst/>
              </a:prstGeom>
              <a:gradFill flip="none" rotWithShape="1">
                <a:gsLst>
                  <a:gs pos="8000">
                    <a:srgbClr val="A4C7EF">
                      <a:alpha val="30000"/>
                    </a:srgbClr>
                  </a:gs>
                  <a:gs pos="28000">
                    <a:srgbClr val="254469">
                      <a:alpha val="70000"/>
                    </a:srgbClr>
                  </a:gs>
                  <a:gs pos="72000">
                    <a:srgbClr val="254469"/>
                  </a:gs>
                  <a:gs pos="0">
                    <a:srgbClr val="E7E7E7">
                      <a:alpha val="20000"/>
                    </a:srgb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D04620BD-08D9-4AE4-A326-B29D5971DFAE}"/>
                  </a:ext>
                </a:extLst>
              </p:cNvPr>
              <p:cNvSpPr/>
              <p:nvPr/>
            </p:nvSpPr>
            <p:spPr>
              <a:xfrm>
                <a:off x="4602368" y="5941614"/>
                <a:ext cx="2340000" cy="597611"/>
              </a:xfrm>
              <a:prstGeom prst="rect">
                <a:avLst/>
              </a:prstGeom>
              <a:gradFill flip="none" rotWithShape="1">
                <a:gsLst>
                  <a:gs pos="70000">
                    <a:schemeClr val="accent4"/>
                  </a:gs>
                  <a:gs pos="28000">
                    <a:srgbClr val="F5D36B">
                      <a:alpha val="70000"/>
                    </a:srgbClr>
                  </a:gs>
                  <a:gs pos="0">
                    <a:srgbClr val="EAEAEA">
                      <a:alpha val="20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04E452E7-9E68-4433-BA46-0E9832505973}"/>
                  </a:ext>
                </a:extLst>
              </p:cNvPr>
              <p:cNvSpPr txBox="1"/>
              <p:nvPr/>
            </p:nvSpPr>
            <p:spPr>
              <a:xfrm>
                <a:off x="3231592" y="6025119"/>
                <a:ext cx="1113019" cy="4236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bliqueTopLeft"/>
                  <a:lightRig rig="threePt" dir="t"/>
                </a:scene3d>
              </a:bodyPr>
              <a:lstStyle>
                <a:defPPr>
                  <a:defRPr lang="ko-KR"/>
                </a:defPPr>
                <a:lvl1pPr>
                  <a:defRPr sz="115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defRPr>
                </a:lvl1pPr>
              </a:lstStyle>
              <a:p>
                <a:pPr algn="ctr"/>
                <a:r>
                  <a:rPr lang="ko-KR" altLang="en-US" sz="1800" spc="-150" dirty="0">
                    <a:solidFill>
                      <a:schemeClr val="bg2">
                        <a:lumMod val="50000"/>
                      </a:schemeClr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최다 검색 키워드</a:t>
                </a:r>
                <a:endParaRPr lang="en-US" altLang="ko-KR" sz="1800" spc="-150" dirty="0">
                  <a:solidFill>
                    <a:schemeClr val="bg2">
                      <a:lumMod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89D8AE0-98DA-4C1D-AB00-0A33EA5C30F4}"/>
                </a:ext>
              </a:extLst>
            </p:cNvPr>
            <p:cNvSpPr txBox="1"/>
            <p:nvPr/>
          </p:nvSpPr>
          <p:spPr>
            <a:xfrm>
              <a:off x="4080663" y="5133600"/>
              <a:ext cx="296121" cy="42131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>
              <a:defPPr>
                <a:defRPr lang="ko-KR"/>
              </a:defPPr>
              <a:lvl1pPr>
                <a:defRPr sz="115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</a:defRPr>
              </a:lvl1pPr>
            </a:lstStyle>
            <a:p>
              <a:r>
                <a:rPr lang="en-US" altLang="ko-KR" sz="2000" spc="-150" dirty="0"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</a:t>
              </a:r>
              <a:r>
                <a:rPr lang="ko-KR" altLang="en-US" sz="2000" spc="-150" dirty="0"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월</a:t>
              </a:r>
              <a:endParaRPr lang="en-US" altLang="ko-KR" sz="2000" spc="-15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7D68B4F0-E2E3-4516-BFD4-9B261BC82C8D}"/>
                </a:ext>
              </a:extLst>
            </p:cNvPr>
            <p:cNvSpPr txBox="1"/>
            <p:nvPr/>
          </p:nvSpPr>
          <p:spPr>
            <a:xfrm>
              <a:off x="2036515" y="5128948"/>
              <a:ext cx="296121" cy="42131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>
              <a:defPPr>
                <a:defRPr lang="ko-KR"/>
              </a:defPPr>
              <a:lvl1pPr>
                <a:defRPr sz="115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</a:defRPr>
              </a:lvl1pPr>
            </a:lstStyle>
            <a:p>
              <a:pPr algn="r"/>
              <a:r>
                <a:rPr lang="en-US" altLang="ko-KR" sz="2000" spc="-1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5</a:t>
              </a:r>
              <a:r>
                <a:rPr lang="ko-KR" altLang="en-US" sz="2000" spc="-1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월</a:t>
              </a:r>
              <a:endParaRPr lang="en-US" altLang="ko-KR" sz="2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13DC939-443B-4C24-B645-B3F4FD1D8762}"/>
                </a:ext>
              </a:extLst>
            </p:cNvPr>
            <p:cNvSpPr txBox="1"/>
            <p:nvPr/>
          </p:nvSpPr>
          <p:spPr>
            <a:xfrm>
              <a:off x="1844456" y="5764686"/>
              <a:ext cx="488181" cy="42131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>
              <a:defPPr>
                <a:defRPr lang="ko-KR"/>
              </a:defPPr>
              <a:lvl1pPr>
                <a:defRPr sz="115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</a:defRPr>
              </a:lvl1pPr>
            </a:lstStyle>
            <a:p>
              <a:pPr algn="r"/>
              <a:r>
                <a:rPr lang="ko-KR" altLang="en-US" sz="2000" spc="-1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나이키</a:t>
              </a:r>
              <a:endParaRPr lang="en-US" altLang="ko-KR" sz="2000" spc="-15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5207D5A-C50B-40F8-90D5-C9B4BA6A4BAC}"/>
                </a:ext>
              </a:extLst>
            </p:cNvPr>
            <p:cNvSpPr txBox="1"/>
            <p:nvPr/>
          </p:nvSpPr>
          <p:spPr>
            <a:xfrm>
              <a:off x="4080663" y="5764686"/>
              <a:ext cx="488181" cy="42131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bliqueTopLeft"/>
                <a:lightRig rig="threePt" dir="t"/>
              </a:scene3d>
            </a:bodyPr>
            <a:lstStyle>
              <a:defPPr>
                <a:defRPr lang="ko-KR"/>
              </a:defPPr>
              <a:lvl1pPr>
                <a:defRPr sz="115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</a:defRPr>
              </a:lvl1pPr>
            </a:lstStyle>
            <a:p>
              <a:r>
                <a:rPr lang="ko-KR" altLang="en-US" sz="2000" spc="-150" dirty="0">
                  <a:solidFill>
                    <a:schemeClr val="bg2">
                      <a:lumMod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원피스</a:t>
              </a:r>
              <a:endParaRPr lang="en-US" altLang="ko-KR" sz="2000" spc="-150" dirty="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3AD09A9-412F-49AC-89BA-E6FF2334AEB0}"/>
              </a:ext>
            </a:extLst>
          </p:cNvPr>
          <p:cNvSpPr txBox="1"/>
          <p:nvPr/>
        </p:nvSpPr>
        <p:spPr>
          <a:xfrm>
            <a:off x="7414768" y="5964614"/>
            <a:ext cx="4434769" cy="646331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ko-KR"/>
            </a:defPPr>
            <a:lvl1pPr algn="r">
              <a:defRPr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defRPr>
            </a:lvl1pPr>
          </a:lstStyle>
          <a:p>
            <a:r>
              <a:rPr lang="ko-KR" altLang="en-US" sz="3600" dirty="0">
                <a:solidFill>
                  <a:schemeClr val="tx1"/>
                </a:solidFill>
              </a:rPr>
              <a:t>주 </a:t>
            </a:r>
            <a:r>
              <a:rPr lang="ko-KR" altLang="en-US" sz="3600">
                <a:solidFill>
                  <a:schemeClr val="tx1"/>
                </a:solidFill>
              </a:rPr>
              <a:t>고객층은 </a:t>
            </a:r>
            <a:r>
              <a:rPr lang="en-US" altLang="ko-KR" sz="3600">
                <a:solidFill>
                  <a:schemeClr val="tx1"/>
                </a:solidFill>
              </a:rPr>
              <a:t>30</a:t>
            </a:r>
            <a:r>
              <a:rPr lang="ko-KR" altLang="en-US" sz="3600">
                <a:solidFill>
                  <a:schemeClr val="tx1"/>
                </a:solidFill>
              </a:rPr>
              <a:t>대</a:t>
            </a:r>
            <a:r>
              <a:rPr lang="en-US" altLang="ko-KR" sz="3600" dirty="0">
                <a:solidFill>
                  <a:schemeClr val="tx1"/>
                </a:solidFill>
              </a:rPr>
              <a:t>, 40</a:t>
            </a:r>
            <a:r>
              <a:rPr lang="ko-KR" altLang="en-US" sz="3600" dirty="0">
                <a:solidFill>
                  <a:schemeClr val="tx1"/>
                </a:solidFill>
              </a:rPr>
              <a:t>대 여성</a:t>
            </a: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C34DDC4F-CDEB-4CC1-BA3B-42E3A467319D}"/>
              </a:ext>
            </a:extLst>
          </p:cNvPr>
          <p:cNvSpPr/>
          <p:nvPr/>
        </p:nvSpPr>
        <p:spPr>
          <a:xfrm>
            <a:off x="9571537" y="6337777"/>
            <a:ext cx="2232000" cy="216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4659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1.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분석배경 </a:t>
            </a:r>
            <a:r>
              <a:rPr lang="en-US" altLang="ko-KR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내부 데이터 </a:t>
            </a:r>
            <a:r>
              <a:rPr lang="en-US" altLang="ko-KR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EDA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8535526-60D0-443C-A02D-FBEBEE47851F}"/>
              </a:ext>
            </a:extLst>
          </p:cNvPr>
          <p:cNvGrpSpPr/>
          <p:nvPr/>
        </p:nvGrpSpPr>
        <p:grpSpPr>
          <a:xfrm>
            <a:off x="6096000" y="1769320"/>
            <a:ext cx="5388773" cy="4764001"/>
            <a:chOff x="521728" y="1857724"/>
            <a:chExt cx="5388773" cy="4613414"/>
          </a:xfrm>
        </p:grpSpPr>
        <p:pic>
          <p:nvPicPr>
            <p:cNvPr id="12" name="Picture 2" descr="ê´ë ¨ ì´ë¯¸ì§">
              <a:extLst>
                <a:ext uri="{FF2B5EF4-FFF2-40B4-BE49-F238E27FC236}">
                  <a16:creationId xmlns:a16="http://schemas.microsoft.com/office/drawing/2014/main" id="{4B0C2A9F-6C88-453D-84FE-43A90B7F6A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tx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902" y="1857724"/>
              <a:ext cx="5333599" cy="46134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BEAF736-C6AB-4441-8B7B-1B52BB3EB7B1}"/>
                </a:ext>
              </a:extLst>
            </p:cNvPr>
            <p:cNvSpPr txBox="1"/>
            <p:nvPr/>
          </p:nvSpPr>
          <p:spPr>
            <a:xfrm>
              <a:off x="1579882" y="2382589"/>
              <a:ext cx="1297254" cy="323165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500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설화수</a:t>
              </a:r>
              <a:endParaRPr lang="ko-KR" altLang="en-US" sz="15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26441B1-531A-488F-B159-81B6D3E8DFE6}"/>
                </a:ext>
              </a:extLst>
            </p:cNvPr>
            <p:cNvSpPr txBox="1"/>
            <p:nvPr/>
          </p:nvSpPr>
          <p:spPr>
            <a:xfrm>
              <a:off x="1894645" y="3273190"/>
              <a:ext cx="1297254" cy="323165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500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헤지스남성</a:t>
              </a:r>
              <a:endParaRPr lang="ko-KR" altLang="en-US" sz="15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18FFEDD-0F0A-4026-B201-7B8A86699852}"/>
                </a:ext>
              </a:extLst>
            </p:cNvPr>
            <p:cNvSpPr/>
            <p:nvPr/>
          </p:nvSpPr>
          <p:spPr>
            <a:xfrm rot="5400000">
              <a:off x="2822269" y="-339227"/>
              <a:ext cx="305375" cy="4785677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DD911AEA-7321-4A6B-8C4A-72A5131B4D5E}"/>
                </a:ext>
              </a:extLst>
            </p:cNvPr>
            <p:cNvSpPr/>
            <p:nvPr/>
          </p:nvSpPr>
          <p:spPr>
            <a:xfrm rot="5400000">
              <a:off x="2686826" y="252336"/>
              <a:ext cx="305375" cy="451479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3212B76-68DD-4A7F-B907-48CD76DA336F}"/>
                </a:ext>
              </a:extLst>
            </p:cNvPr>
            <p:cNvSpPr/>
            <p:nvPr/>
          </p:nvSpPr>
          <p:spPr>
            <a:xfrm rot="5400000">
              <a:off x="2122477" y="1284527"/>
              <a:ext cx="305375" cy="3386092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9BE2D8B3-2F29-4C78-91C3-1E0D6D999316}"/>
                </a:ext>
              </a:extLst>
            </p:cNvPr>
            <p:cNvSpPr/>
            <p:nvPr/>
          </p:nvSpPr>
          <p:spPr>
            <a:xfrm rot="5400000">
              <a:off x="1919311" y="1955534"/>
              <a:ext cx="305375" cy="2979761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DCAE38EF-C688-47A3-8164-F4E346FE4E06}"/>
                </a:ext>
              </a:extLst>
            </p:cNvPr>
            <p:cNvSpPr/>
            <p:nvPr/>
          </p:nvSpPr>
          <p:spPr>
            <a:xfrm rot="5400000">
              <a:off x="1814760" y="2527928"/>
              <a:ext cx="305377" cy="277066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8A05A8D-1FF0-4B62-AC6D-2027A3591284}"/>
                </a:ext>
              </a:extLst>
            </p:cNvPr>
            <p:cNvSpPr/>
            <p:nvPr/>
          </p:nvSpPr>
          <p:spPr>
            <a:xfrm rot="5400000">
              <a:off x="1814761" y="2995768"/>
              <a:ext cx="305375" cy="2770661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AE548C02-8C85-40B6-8ABC-D39594D623CC}"/>
                </a:ext>
              </a:extLst>
            </p:cNvPr>
            <p:cNvSpPr/>
            <p:nvPr/>
          </p:nvSpPr>
          <p:spPr>
            <a:xfrm rot="5400000">
              <a:off x="1758899" y="3519473"/>
              <a:ext cx="305375" cy="2658936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14918A1D-4A14-4097-B2F2-5737ABA69704}"/>
                </a:ext>
              </a:extLst>
            </p:cNvPr>
            <p:cNvSpPr/>
            <p:nvPr/>
          </p:nvSpPr>
          <p:spPr>
            <a:xfrm rot="5400000">
              <a:off x="1758899" y="3987315"/>
              <a:ext cx="305375" cy="2658936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CF1E81E-447E-456F-AADC-1AFA50EDC3EE}"/>
                </a:ext>
              </a:extLst>
            </p:cNvPr>
            <p:cNvSpPr/>
            <p:nvPr/>
          </p:nvSpPr>
          <p:spPr>
            <a:xfrm rot="5400000">
              <a:off x="1758899" y="4455157"/>
              <a:ext cx="305375" cy="2658936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94D1CE86-6613-411F-805E-5C0A6CF3232D}"/>
                </a:ext>
              </a:extLst>
            </p:cNvPr>
            <p:cNvSpPr/>
            <p:nvPr/>
          </p:nvSpPr>
          <p:spPr>
            <a:xfrm rot="5400000">
              <a:off x="1708580" y="4973319"/>
              <a:ext cx="305375" cy="2558298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DF7352A-61D6-4DE2-8C08-AF3788DA9E53}"/>
                </a:ext>
              </a:extLst>
            </p:cNvPr>
            <p:cNvSpPr txBox="1"/>
            <p:nvPr/>
          </p:nvSpPr>
          <p:spPr>
            <a:xfrm>
              <a:off x="521728" y="1877105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6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프라다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B106FF9-E914-45D4-8F42-78C493A7A52A}"/>
                </a:ext>
              </a:extLst>
            </p:cNvPr>
            <p:cNvSpPr txBox="1"/>
            <p:nvPr/>
          </p:nvSpPr>
          <p:spPr>
            <a:xfrm>
              <a:off x="521728" y="2794941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600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빈폴레이디</a:t>
              </a:r>
              <a:endParaRPr lang="ko-KR" altLang="en-US" sz="16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73AA1AE-DB9E-49BF-A965-7E5544363C6F}"/>
                </a:ext>
              </a:extLst>
            </p:cNvPr>
            <p:cNvSpPr txBox="1"/>
            <p:nvPr/>
          </p:nvSpPr>
          <p:spPr>
            <a:xfrm>
              <a:off x="521728" y="3262051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6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에고이스트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1618E58-D54D-45E9-A457-4989EECFA871}"/>
                </a:ext>
              </a:extLst>
            </p:cNvPr>
            <p:cNvSpPr txBox="1"/>
            <p:nvPr/>
          </p:nvSpPr>
          <p:spPr>
            <a:xfrm>
              <a:off x="4077716" y="1897767"/>
              <a:ext cx="1297255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35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4FF9816-3326-460E-9889-B6DD6C2494B9}"/>
                </a:ext>
              </a:extLst>
            </p:cNvPr>
            <p:cNvSpPr txBox="1"/>
            <p:nvPr/>
          </p:nvSpPr>
          <p:spPr>
            <a:xfrm>
              <a:off x="3792798" y="2343242"/>
              <a:ext cx="1297255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33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95D5CFD-3CB6-46CD-80DB-74A584043D43}"/>
                </a:ext>
              </a:extLst>
            </p:cNvPr>
            <p:cNvSpPr txBox="1"/>
            <p:nvPr/>
          </p:nvSpPr>
          <p:spPr>
            <a:xfrm>
              <a:off x="521728" y="3730972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600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헤지스남성</a:t>
              </a:r>
              <a:endParaRPr lang="ko-KR" altLang="en-US" sz="16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BE94BF9-86FB-45E2-9494-64C13ECFD983}"/>
                </a:ext>
              </a:extLst>
            </p:cNvPr>
            <p:cNvSpPr txBox="1"/>
            <p:nvPr/>
          </p:nvSpPr>
          <p:spPr>
            <a:xfrm>
              <a:off x="521728" y="4187503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600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오야니</a:t>
              </a:r>
              <a:endParaRPr lang="ko-KR" altLang="en-US" sz="16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ABA0F75-9F38-49E6-908F-7CD94D9C6BE7}"/>
                </a:ext>
              </a:extLst>
            </p:cNvPr>
            <p:cNvSpPr txBox="1"/>
            <p:nvPr/>
          </p:nvSpPr>
          <p:spPr>
            <a:xfrm>
              <a:off x="521728" y="4655877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600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지오다노</a:t>
              </a:r>
              <a:endParaRPr lang="ko-KR" altLang="en-US" sz="16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7190442-DF44-4CDE-9A49-CA844F826C5B}"/>
                </a:ext>
              </a:extLst>
            </p:cNvPr>
            <p:cNvSpPr txBox="1"/>
            <p:nvPr/>
          </p:nvSpPr>
          <p:spPr>
            <a:xfrm>
              <a:off x="521728" y="5134910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6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라코스테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7BDCD1-6441-422D-B7BF-22A677575EFD}"/>
                </a:ext>
              </a:extLst>
            </p:cNvPr>
            <p:cNvSpPr txBox="1"/>
            <p:nvPr/>
          </p:nvSpPr>
          <p:spPr>
            <a:xfrm>
              <a:off x="521728" y="5601122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600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입생로랑</a:t>
              </a:r>
              <a:endParaRPr lang="ko-KR" altLang="en-US" sz="16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2A17E55-391E-4C6B-868C-5E963D83DD0B}"/>
                </a:ext>
              </a:extLst>
            </p:cNvPr>
            <p:cNvSpPr txBox="1"/>
            <p:nvPr/>
          </p:nvSpPr>
          <p:spPr>
            <a:xfrm>
              <a:off x="521728" y="2321749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ko-KR" altLang="en-US" sz="1600" spc="-150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설화수</a:t>
              </a:r>
              <a:endParaRPr lang="ko-KR" altLang="en-US" sz="16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28EADCD-B08F-48CC-BDAD-7139FDA4E48A}"/>
                </a:ext>
              </a:extLst>
            </p:cNvPr>
            <p:cNvSpPr txBox="1"/>
            <p:nvPr/>
          </p:nvSpPr>
          <p:spPr>
            <a:xfrm>
              <a:off x="521728" y="6072410"/>
              <a:ext cx="1297254" cy="3385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600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SK-II</a:t>
              </a:r>
              <a:endParaRPr lang="ko-KR" altLang="en-US" sz="1600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7D4BA4F-2682-4488-A72A-3DA24A96A1E5}"/>
                </a:ext>
              </a:extLst>
            </p:cNvPr>
            <p:cNvSpPr txBox="1"/>
            <p:nvPr/>
          </p:nvSpPr>
          <p:spPr>
            <a:xfrm>
              <a:off x="3142485" y="2825090"/>
              <a:ext cx="813303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22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C4F0CA3-A6A9-40BE-9949-5AEEFC100E0A}"/>
                </a:ext>
              </a:extLst>
            </p:cNvPr>
            <p:cNvSpPr txBox="1"/>
            <p:nvPr/>
          </p:nvSpPr>
          <p:spPr>
            <a:xfrm>
              <a:off x="2729527" y="3292828"/>
              <a:ext cx="813303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18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A4A07D8-C5ED-4C03-A912-FB5EB7888501}"/>
                </a:ext>
              </a:extLst>
            </p:cNvPr>
            <p:cNvSpPr txBox="1"/>
            <p:nvPr/>
          </p:nvSpPr>
          <p:spPr>
            <a:xfrm>
              <a:off x="2554215" y="3766515"/>
              <a:ext cx="813303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16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CC9A756-615F-4C98-B39C-8A37CFF3A487}"/>
                </a:ext>
              </a:extLst>
            </p:cNvPr>
            <p:cNvSpPr txBox="1"/>
            <p:nvPr/>
          </p:nvSpPr>
          <p:spPr>
            <a:xfrm>
              <a:off x="2547822" y="4224914"/>
              <a:ext cx="813303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16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BB51D00-FA1E-4C72-A7E1-0086D0160F11}"/>
                </a:ext>
              </a:extLst>
            </p:cNvPr>
            <p:cNvSpPr txBox="1"/>
            <p:nvPr/>
          </p:nvSpPr>
          <p:spPr>
            <a:xfrm>
              <a:off x="2441155" y="4688299"/>
              <a:ext cx="813303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15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F5CB35D-18E1-4893-BC0B-A361674E5BE6}"/>
                </a:ext>
              </a:extLst>
            </p:cNvPr>
            <p:cNvSpPr txBox="1"/>
            <p:nvPr/>
          </p:nvSpPr>
          <p:spPr>
            <a:xfrm>
              <a:off x="2441155" y="5154468"/>
              <a:ext cx="813303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15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BCEA306-9B08-447E-A0F6-629498138528}"/>
                </a:ext>
              </a:extLst>
            </p:cNvPr>
            <p:cNvSpPr txBox="1"/>
            <p:nvPr/>
          </p:nvSpPr>
          <p:spPr>
            <a:xfrm>
              <a:off x="2441155" y="5612161"/>
              <a:ext cx="813303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15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2302059-17E0-41BE-82F0-2F23F39EEB22}"/>
                </a:ext>
              </a:extLst>
            </p:cNvPr>
            <p:cNvSpPr txBox="1"/>
            <p:nvPr/>
          </p:nvSpPr>
          <p:spPr>
            <a:xfrm>
              <a:off x="2325302" y="6097379"/>
              <a:ext cx="813303" cy="307777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14</a:t>
              </a:r>
              <a:r>
                <a:rPr lang="ko-KR" altLang="en-US" sz="14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억</a:t>
              </a: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CA9575E2-4AD5-4DDE-911C-A49F6F87F543}"/>
              </a:ext>
            </a:extLst>
          </p:cNvPr>
          <p:cNvGrpSpPr/>
          <p:nvPr/>
        </p:nvGrpSpPr>
        <p:grpSpPr>
          <a:xfrm>
            <a:off x="5528948" y="1127910"/>
            <a:ext cx="3348000" cy="638898"/>
            <a:chOff x="5987584" y="1518412"/>
            <a:chExt cx="2183024" cy="684000"/>
          </a:xfrm>
        </p:grpSpPr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C8D6A175-933F-43F0-ACC2-65DF8B29CF2A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61" name="평행 사변형 60">
                <a:extLst>
                  <a:ext uri="{FF2B5EF4-FFF2-40B4-BE49-F238E27FC236}">
                    <a16:creationId xmlns:a16="http://schemas.microsoft.com/office/drawing/2014/main" id="{887AB7AE-B181-4D35-9263-CF927089B4AB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평행 사변형 61">
                <a:extLst>
                  <a:ext uri="{FF2B5EF4-FFF2-40B4-BE49-F238E27FC236}">
                    <a16:creationId xmlns:a16="http://schemas.microsoft.com/office/drawing/2014/main" id="{077308DE-D55A-43D7-ADA8-3A73E0440051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2C42A3D-1A37-4FD8-A3E3-A03113D86BC1}"/>
                </a:ext>
              </a:extLst>
            </p:cNvPr>
            <p:cNvSpPr txBox="1"/>
            <p:nvPr/>
          </p:nvSpPr>
          <p:spPr>
            <a:xfrm>
              <a:off x="6218795" y="1543130"/>
              <a:ext cx="1786381" cy="428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매출액 </a:t>
              </a:r>
              <a:r>
                <a:rPr lang="en-US" altLang="ko-KR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TOP10 </a:t>
              </a:r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</a:t>
              </a: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836A6183-2CDC-40C3-AC36-118B112A23D9}"/>
              </a:ext>
            </a:extLst>
          </p:cNvPr>
          <p:cNvGrpSpPr/>
          <p:nvPr/>
        </p:nvGrpSpPr>
        <p:grpSpPr>
          <a:xfrm>
            <a:off x="255760" y="1127910"/>
            <a:ext cx="3325169" cy="638898"/>
            <a:chOff x="5987584" y="1518412"/>
            <a:chExt cx="2183024" cy="684000"/>
          </a:xfrm>
        </p:grpSpPr>
        <p:grpSp>
          <p:nvGrpSpPr>
            <p:cNvPr id="64" name="그룹 63">
              <a:extLst>
                <a:ext uri="{FF2B5EF4-FFF2-40B4-BE49-F238E27FC236}">
                  <a16:creationId xmlns:a16="http://schemas.microsoft.com/office/drawing/2014/main" id="{80A82CDC-A720-4E41-8536-336C7CF9440A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66" name="평행 사변형 65">
                <a:extLst>
                  <a:ext uri="{FF2B5EF4-FFF2-40B4-BE49-F238E27FC236}">
                    <a16:creationId xmlns:a16="http://schemas.microsoft.com/office/drawing/2014/main" id="{FD02D2CC-1EF3-4E61-86FB-2492C235EDED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평행 사변형 66">
                <a:extLst>
                  <a:ext uri="{FF2B5EF4-FFF2-40B4-BE49-F238E27FC236}">
                    <a16:creationId xmlns:a16="http://schemas.microsoft.com/office/drawing/2014/main" id="{EF268342-042E-4BCB-BD76-8A9847EC3F56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1624AA5-6777-41D4-9662-FE7BD7440898}"/>
                </a:ext>
              </a:extLst>
            </p:cNvPr>
            <p:cNvSpPr txBox="1"/>
            <p:nvPr/>
          </p:nvSpPr>
          <p:spPr>
            <a:xfrm>
              <a:off x="6218795" y="1543130"/>
              <a:ext cx="1786381" cy="428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매출액 </a:t>
              </a:r>
              <a:r>
                <a:rPr lang="en-US" altLang="ko-KR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TOP 5 </a:t>
              </a:r>
              <a:r>
                <a:rPr lang="ko-KR" altLang="en-US" sz="2000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상품군</a:t>
              </a:r>
              <a:endPara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6708CDEE-1303-4D30-8097-051C5305026C}"/>
              </a:ext>
            </a:extLst>
          </p:cNvPr>
          <p:cNvGrpSpPr/>
          <p:nvPr/>
        </p:nvGrpSpPr>
        <p:grpSpPr>
          <a:xfrm>
            <a:off x="1006789" y="1620534"/>
            <a:ext cx="4221062" cy="5248141"/>
            <a:chOff x="579827" y="1641090"/>
            <a:chExt cx="4221062" cy="5248141"/>
          </a:xfrm>
        </p:grpSpPr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974D70B2-BEFE-437E-B4A2-064900F32564}"/>
                </a:ext>
              </a:extLst>
            </p:cNvPr>
            <p:cNvSpPr/>
            <p:nvPr/>
          </p:nvSpPr>
          <p:spPr>
            <a:xfrm>
              <a:off x="1077542" y="5495296"/>
              <a:ext cx="3248025" cy="1219200"/>
            </a:xfrm>
            <a:prstGeom prst="ellipse">
              <a:avLst/>
            </a:prstGeom>
            <a:solidFill>
              <a:schemeClr val="tx1">
                <a:alpha val="13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E6C53F10-26D1-4D6E-BDEB-6E1F49272414}"/>
                </a:ext>
              </a:extLst>
            </p:cNvPr>
            <p:cNvGrpSpPr/>
            <p:nvPr/>
          </p:nvGrpSpPr>
          <p:grpSpPr>
            <a:xfrm>
              <a:off x="579827" y="1641090"/>
              <a:ext cx="2950971" cy="1130971"/>
              <a:chOff x="575312" y="689871"/>
              <a:chExt cx="2664997" cy="1130971"/>
            </a:xfrm>
          </p:grpSpPr>
          <p:sp>
            <p:nvSpPr>
              <p:cNvPr id="89" name="평행 사변형 88">
                <a:extLst>
                  <a:ext uri="{FF2B5EF4-FFF2-40B4-BE49-F238E27FC236}">
                    <a16:creationId xmlns:a16="http://schemas.microsoft.com/office/drawing/2014/main" id="{68A38ABC-A8E7-46B6-8D93-EB4A14B2C3BA}"/>
                  </a:ext>
                </a:extLst>
              </p:cNvPr>
              <p:cNvSpPr/>
              <p:nvPr/>
            </p:nvSpPr>
            <p:spPr>
              <a:xfrm rot="16200000" flipH="1">
                <a:off x="1342325" y="-77142"/>
                <a:ext cx="1130971" cy="2664997"/>
              </a:xfrm>
              <a:prstGeom prst="parallelogram">
                <a:avLst>
                  <a:gd name="adj" fmla="val 54612"/>
                </a:avLst>
              </a:prstGeom>
              <a:solidFill>
                <a:srgbClr val="2B2D3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평행 사변형 89">
                <a:extLst>
                  <a:ext uri="{FF2B5EF4-FFF2-40B4-BE49-F238E27FC236}">
                    <a16:creationId xmlns:a16="http://schemas.microsoft.com/office/drawing/2014/main" id="{CF313B0E-8F4B-4974-AA0D-46DEDD26D0B0}"/>
                  </a:ext>
                </a:extLst>
              </p:cNvPr>
              <p:cNvSpPr/>
              <p:nvPr/>
            </p:nvSpPr>
            <p:spPr>
              <a:xfrm rot="16200000" flipH="1">
                <a:off x="1570927" y="-941"/>
                <a:ext cx="673766" cy="2512596"/>
              </a:xfrm>
              <a:prstGeom prst="parallelogram">
                <a:avLst>
                  <a:gd name="adj" fmla="val 92885"/>
                </a:avLst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8A6033B-6416-45FE-B15D-8C3622C84F7B}"/>
                </a:ext>
              </a:extLst>
            </p:cNvPr>
            <p:cNvGrpSpPr/>
            <p:nvPr/>
          </p:nvGrpSpPr>
          <p:grpSpPr>
            <a:xfrm>
              <a:off x="837634" y="2125230"/>
              <a:ext cx="3874985" cy="4764001"/>
              <a:chOff x="972561" y="1160216"/>
              <a:chExt cx="3550603" cy="6002253"/>
            </a:xfrm>
          </p:grpSpPr>
          <p:sp>
            <p:nvSpPr>
              <p:cNvPr id="91" name="물결 90">
                <a:extLst>
                  <a:ext uri="{FF2B5EF4-FFF2-40B4-BE49-F238E27FC236}">
                    <a16:creationId xmlns:a16="http://schemas.microsoft.com/office/drawing/2014/main" id="{18BC77D2-38DB-4AAF-BC99-DEB4CA76DEDD}"/>
                  </a:ext>
                </a:extLst>
              </p:cNvPr>
              <p:cNvSpPr/>
              <p:nvPr/>
            </p:nvSpPr>
            <p:spPr>
              <a:xfrm rot="4500000">
                <a:off x="172931" y="1959846"/>
                <a:ext cx="4631217" cy="3031958"/>
              </a:xfrm>
              <a:prstGeom prst="wave">
                <a:avLst>
                  <a:gd name="adj1" fmla="val 12179"/>
                  <a:gd name="adj2" fmla="val -472"/>
                </a:avLst>
              </a:prstGeom>
              <a:gradFill flip="none" rotWithShape="1">
                <a:gsLst>
                  <a:gs pos="0">
                    <a:schemeClr val="bg1"/>
                  </a:gs>
                  <a:gs pos="50000">
                    <a:schemeClr val="bg1">
                      <a:shade val="67500"/>
                      <a:satMod val="11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자유형 31">
                <a:extLst>
                  <a:ext uri="{FF2B5EF4-FFF2-40B4-BE49-F238E27FC236}">
                    <a16:creationId xmlns:a16="http://schemas.microsoft.com/office/drawing/2014/main" id="{B81E20A8-2BFC-4EFB-9000-186FAE5BE1D8}"/>
                  </a:ext>
                </a:extLst>
              </p:cNvPr>
              <p:cNvSpPr/>
              <p:nvPr/>
            </p:nvSpPr>
            <p:spPr>
              <a:xfrm rot="4500000">
                <a:off x="2384247" y="5023551"/>
                <a:ext cx="1629078" cy="2648757"/>
              </a:xfrm>
              <a:custGeom>
                <a:avLst/>
                <a:gdLst>
                  <a:gd name="connsiteX0" fmla="*/ 43719 w 1629078"/>
                  <a:gd name="connsiteY0" fmla="*/ 355323 h 2648757"/>
                  <a:gd name="connsiteX1" fmla="*/ 1477312 w 1629078"/>
                  <a:gd name="connsiteY1" fmla="*/ 57822 h 2648757"/>
                  <a:gd name="connsiteX2" fmla="*/ 1629078 w 1629078"/>
                  <a:gd name="connsiteY2" fmla="*/ 100769 h 2648757"/>
                  <a:gd name="connsiteX3" fmla="*/ 1040848 w 1629078"/>
                  <a:gd name="connsiteY3" fmla="*/ 2296073 h 2648757"/>
                  <a:gd name="connsiteX4" fmla="*/ 1003515 w 1629078"/>
                  <a:gd name="connsiteY4" fmla="*/ 2293784 h 2648757"/>
                  <a:gd name="connsiteX5" fmla="*/ 0 w 1629078"/>
                  <a:gd name="connsiteY5" fmla="*/ 2648757 h 2648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29078" h="2648757">
                    <a:moveTo>
                      <a:pt x="43719" y="355323"/>
                    </a:moveTo>
                    <a:cubicBezTo>
                      <a:pt x="521584" y="-29325"/>
                      <a:pt x="999448" y="-53366"/>
                      <a:pt x="1477312" y="57822"/>
                    </a:cubicBezTo>
                    <a:lnTo>
                      <a:pt x="1629078" y="100769"/>
                    </a:lnTo>
                    <a:lnTo>
                      <a:pt x="1040848" y="2296073"/>
                    </a:lnTo>
                    <a:lnTo>
                      <a:pt x="1003515" y="2293784"/>
                    </a:lnTo>
                    <a:cubicBezTo>
                      <a:pt x="669010" y="2286948"/>
                      <a:pt x="334505" y="2379503"/>
                      <a:pt x="0" y="2648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shade val="67500"/>
                      <a:satMod val="11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ED15C95A-E50E-40E6-AE15-72A2340B497E}"/>
                </a:ext>
              </a:extLst>
            </p:cNvPr>
            <p:cNvSpPr/>
            <p:nvPr/>
          </p:nvSpPr>
          <p:spPr>
            <a:xfrm rot="21319025">
              <a:off x="1870257" y="2384446"/>
              <a:ext cx="1364889" cy="1313613"/>
            </a:xfrm>
            <a:prstGeom prst="rect">
              <a:avLst/>
            </a:prstGeom>
          </p:spPr>
          <p:txBody>
            <a:bodyPr wrap="square">
              <a:prstTxWarp prst="textSlantUp">
                <a:avLst>
                  <a:gd name="adj" fmla="val 19761"/>
                </a:avLst>
              </a:prstTxWarp>
              <a:spAutoFit/>
            </a:bodyPr>
            <a:lstStyle/>
            <a:p>
              <a:pPr algn="ctr"/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패션 잡화</a:t>
              </a:r>
              <a:endPara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16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17.21%</a:t>
              </a:r>
            </a:p>
            <a:p>
              <a:pPr algn="ctr"/>
              <a:endPara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여성 의류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16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13.11%</a:t>
              </a:r>
            </a:p>
          </p:txBody>
        </p: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48BC78BE-ED45-4ADB-A634-AF2B5FBAF26C}"/>
                </a:ext>
              </a:extLst>
            </p:cNvPr>
            <p:cNvSpPr/>
            <p:nvPr/>
          </p:nvSpPr>
          <p:spPr>
            <a:xfrm>
              <a:off x="1874060" y="3691704"/>
              <a:ext cx="1469397" cy="1435849"/>
            </a:xfrm>
            <a:prstGeom prst="rect">
              <a:avLst/>
            </a:prstGeom>
          </p:spPr>
          <p:txBody>
            <a:bodyPr wrap="square" numCol="1">
              <a:prstTxWarp prst="textSlantUp">
                <a:avLst>
                  <a:gd name="adj" fmla="val 24612"/>
                </a:avLst>
              </a:prstTxWarp>
              <a:spAutoFit/>
            </a:bodyPr>
            <a:lstStyle/>
            <a:p>
              <a:pPr algn="ctr"/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스포츠 패션</a:t>
              </a:r>
              <a:endPara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11.22%</a:t>
              </a:r>
            </a:p>
            <a:p>
              <a:pPr algn="ctr"/>
              <a:endParaRPr lang="en-US" altLang="ko-KR" sz="14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화장품</a:t>
              </a:r>
              <a:r>
                <a:rPr lang="en-US" altLang="ko-KR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/</a:t>
              </a:r>
              <a:r>
                <a:rPr lang="ko-KR" altLang="en-US" sz="1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뷰티</a:t>
              </a:r>
              <a:endPara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16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10.51%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61EED6F-190C-41DD-AD12-478850A9BB3A}"/>
                </a:ext>
              </a:extLst>
            </p:cNvPr>
            <p:cNvSpPr/>
            <p:nvPr/>
          </p:nvSpPr>
          <p:spPr>
            <a:xfrm>
              <a:off x="2298281" y="6011146"/>
              <a:ext cx="250260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총 </a:t>
              </a:r>
              <a:r>
                <a:rPr lang="en-US" altLang="ko-KR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맑은 고딕" panose="020B0503020000020004" pitchFamily="50" charset="-127"/>
                  <a:ea typeface="맑은 고딕" panose="020B0503020000020004" pitchFamily="50" charset="-127"/>
                </a:rPr>
                <a:t>59.06 %</a:t>
              </a:r>
              <a:r>
                <a:rPr lang="en-US" altLang="ko-KR" sz="2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20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차지</a:t>
              </a: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90EB8DB5-EE8E-49C8-BE3C-CE07DCBE884F}"/>
                </a:ext>
              </a:extLst>
            </p:cNvPr>
            <p:cNvSpPr/>
            <p:nvPr/>
          </p:nvSpPr>
          <p:spPr>
            <a:xfrm rot="20982217">
              <a:off x="2083666" y="5304415"/>
              <a:ext cx="1405116" cy="593058"/>
            </a:xfrm>
            <a:prstGeom prst="rect">
              <a:avLst/>
            </a:prstGeom>
          </p:spPr>
          <p:txBody>
            <a:bodyPr wrap="square" numCol="1">
              <a:prstTxWarp prst="textSlantUp">
                <a:avLst>
                  <a:gd name="adj" fmla="val 17922"/>
                </a:avLst>
              </a:prstTxWarp>
              <a:spAutoFit/>
            </a:bodyPr>
            <a:lstStyle/>
            <a:p>
              <a:pPr algn="ctr"/>
              <a:r>
                <a:rPr lang="ko-KR" altLang="en-US" sz="2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남성 의류 </a:t>
              </a:r>
              <a:endParaRPr lang="en-US" altLang="ko-KR" sz="3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en-US" altLang="ko-KR" sz="3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  7.0%   </a:t>
              </a: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DCF39891-BD0C-4D4C-8DDD-A756DB637F0E}"/>
                </a:ext>
              </a:extLst>
            </p:cNvPr>
            <p:cNvSpPr/>
            <p:nvPr/>
          </p:nvSpPr>
          <p:spPr>
            <a:xfrm>
              <a:off x="2676408" y="6311216"/>
              <a:ext cx="1296000" cy="216000"/>
            </a:xfrm>
            <a:prstGeom prst="rect">
              <a:avLst/>
            </a:prstGeom>
            <a:solidFill>
              <a:srgbClr val="FFE60D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B157CA50-DA0C-40FF-A313-D9F1F3BE63B5}"/>
              </a:ext>
            </a:extLst>
          </p:cNvPr>
          <p:cNvSpPr txBox="1"/>
          <p:nvPr/>
        </p:nvSpPr>
        <p:spPr>
          <a:xfrm flipH="1">
            <a:off x="8413785" y="5549335"/>
            <a:ext cx="30470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R="0" lvl="0" indent="0" algn="r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한컴 윤고딕 240" panose="02020603020101020101" pitchFamily="18" charset="-127"/>
                <a:ea typeface="한컴 윤고딕 240" panose="02020603020101020101" pitchFamily="18" charset="-127"/>
              </a:defRPr>
            </a:lvl1pPr>
          </a:lstStyle>
          <a:p>
            <a:r>
              <a:rPr lang="ko-KR" altLang="en-US" sz="2800" dirty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매출액 </a:t>
            </a:r>
            <a:r>
              <a:rPr lang="en-US" altLang="ko-KR" sz="2800" dirty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TOP10 </a:t>
            </a:r>
            <a:r>
              <a:rPr lang="ko-KR" altLang="en-US" sz="2800" dirty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브랜드 대다수가 </a:t>
            </a:r>
            <a:r>
              <a:rPr lang="ko-KR" altLang="en-US" sz="3200" dirty="0" err="1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럭셔리</a:t>
            </a:r>
            <a:r>
              <a:rPr lang="ko-KR" altLang="en-US" sz="3200" dirty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브랜드</a:t>
            </a:r>
            <a:endParaRPr lang="ko-KR" altLang="en-US" sz="2800" dirty="0">
              <a:solidFill>
                <a:schemeClr val="bg1"/>
              </a:solidFill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ACA60EA5-0295-48EC-AAE8-335CCB2AD490}"/>
              </a:ext>
            </a:extLst>
          </p:cNvPr>
          <p:cNvSpPr/>
          <p:nvPr/>
        </p:nvSpPr>
        <p:spPr>
          <a:xfrm>
            <a:off x="9891124" y="6316060"/>
            <a:ext cx="1476000" cy="144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268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1.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분석배경 </a:t>
            </a:r>
            <a:r>
              <a:rPr lang="en-US" altLang="ko-KR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롯데 사업 보고서 분석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66F9FB0-3175-486C-835E-354F75DFD1A1}"/>
              </a:ext>
            </a:extLst>
          </p:cNvPr>
          <p:cNvGrpSpPr/>
          <p:nvPr/>
        </p:nvGrpSpPr>
        <p:grpSpPr>
          <a:xfrm>
            <a:off x="325821" y="1073781"/>
            <a:ext cx="2370626" cy="638898"/>
            <a:chOff x="5987584" y="1518412"/>
            <a:chExt cx="2183024" cy="68400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9E0446A5-3AA1-48CC-A002-A74E7F8AA5BE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10" name="평행 사변형 9">
                <a:extLst>
                  <a:ext uri="{FF2B5EF4-FFF2-40B4-BE49-F238E27FC236}">
                    <a16:creationId xmlns:a16="http://schemas.microsoft.com/office/drawing/2014/main" id="{A142CD54-6CC1-4AE6-8D71-1ED82054EBF6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1D7E4B2C-3892-4DFA-BD3C-4005DEF3ED1F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A373C5A-FE1D-48CD-84CE-7BEE22BEC817}"/>
                </a:ext>
              </a:extLst>
            </p:cNvPr>
            <p:cNvSpPr txBox="1"/>
            <p:nvPr/>
          </p:nvSpPr>
          <p:spPr>
            <a:xfrm>
              <a:off x="6218795" y="1543130"/>
              <a:ext cx="1786381" cy="428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상품 </a:t>
              </a:r>
              <a:r>
                <a:rPr lang="en-US" altLang="ko-KR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EDA</a:t>
              </a:r>
              <a:endPara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337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ììë¡ë ë§¤ì¥ì ëí ì´ë¯¸ì§ ê²ìê²°ê³¼">
            <a:extLst>
              <a:ext uri="{FF2B5EF4-FFF2-40B4-BE49-F238E27FC236}">
                <a16:creationId xmlns:a16="http://schemas.microsoft.com/office/drawing/2014/main" id="{6B68D9F6-E5EA-466B-86A9-399FC3140B5A}"/>
              </a:ext>
            </a:extLst>
          </p:cNvPr>
          <p:cNvPicPr preferRelativeResize="0">
            <a:picLocks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41" y="862548"/>
            <a:ext cx="11772000" cy="583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1.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분석배경 </a:t>
            </a:r>
            <a:r>
              <a:rPr lang="en-US" altLang="ko-KR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– </a:t>
            </a:r>
            <a:r>
              <a:rPr lang="ko-KR" altLang="en-US" sz="2400" b="1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주제 선정 이유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0" name="타원 7">
            <a:extLst>
              <a:ext uri="{FF2B5EF4-FFF2-40B4-BE49-F238E27FC236}">
                <a16:creationId xmlns:a16="http://schemas.microsoft.com/office/drawing/2014/main" id="{D4653152-2808-4755-AA99-3F4BDC942FFA}"/>
              </a:ext>
            </a:extLst>
          </p:cNvPr>
          <p:cNvSpPr/>
          <p:nvPr/>
        </p:nvSpPr>
        <p:spPr>
          <a:xfrm flipH="1" flipV="1">
            <a:off x="201698" y="862548"/>
            <a:ext cx="11790000" cy="5868000"/>
          </a:xfrm>
          <a:prstGeom prst="rect">
            <a:avLst/>
          </a:prstGeom>
          <a:gradFill flip="none" rotWithShape="1">
            <a:gsLst>
              <a:gs pos="10000">
                <a:schemeClr val="tx1">
                  <a:alpha val="96000"/>
                </a:schemeClr>
              </a:gs>
              <a:gs pos="73000">
                <a:schemeClr val="bg2">
                  <a:lumMod val="50000"/>
                  <a:alpha val="64000"/>
                </a:schemeClr>
              </a:gs>
              <a:gs pos="96000">
                <a:schemeClr val="tx1">
                  <a:lumMod val="85000"/>
                  <a:lumOff val="15000"/>
                  <a:alpha val="93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D7607D-68A0-44E5-82F2-E2635AE5E174}"/>
              </a:ext>
            </a:extLst>
          </p:cNvPr>
          <p:cNvSpPr txBox="1"/>
          <p:nvPr/>
        </p:nvSpPr>
        <p:spPr>
          <a:xfrm>
            <a:off x="97516" y="6070496"/>
            <a:ext cx="11771999" cy="58477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드라마 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PPL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지수를 활용한 명품 선호 트렌드 예측을 주제로 선정 </a:t>
            </a:r>
            <a:endParaRPr lang="en-US" altLang="ko-KR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31" name="육각형 30">
            <a:extLst>
              <a:ext uri="{FF2B5EF4-FFF2-40B4-BE49-F238E27FC236}">
                <a16:creationId xmlns:a16="http://schemas.microsoft.com/office/drawing/2014/main" id="{7247E9A0-5A78-4893-AA57-6F25744EE05A}"/>
              </a:ext>
            </a:extLst>
          </p:cNvPr>
          <p:cNvSpPr/>
          <p:nvPr/>
        </p:nvSpPr>
        <p:spPr>
          <a:xfrm rot="5400000">
            <a:off x="932939" y="2017357"/>
            <a:ext cx="216000" cy="180000"/>
          </a:xfrm>
          <a:prstGeom prst="hexagon">
            <a:avLst/>
          </a:prstGeom>
          <a:solidFill>
            <a:srgbClr val="AD9173"/>
          </a:solidFill>
          <a:ln w="28575">
            <a:solidFill>
              <a:srgbClr val="AD91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0E0F8C-BAEC-4F86-AC63-FDB0FBD67958}"/>
              </a:ext>
            </a:extLst>
          </p:cNvPr>
          <p:cNvSpPr txBox="1"/>
          <p:nvPr/>
        </p:nvSpPr>
        <p:spPr>
          <a:xfrm>
            <a:off x="1136818" y="1925349"/>
            <a:ext cx="6722076" cy="163121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매출액 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TOP 10 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브랜드는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주로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럭셔리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브랜드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롯데 백화점 매출 비중 高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→ 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저렴한 브랜드보다 백화점에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입점되는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럭셔리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브랜드 위주 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65771918-BBEC-4813-9436-5BF1EA7360B7}"/>
              </a:ext>
            </a:extLst>
          </p:cNvPr>
          <p:cNvGrpSpPr/>
          <p:nvPr/>
        </p:nvGrpSpPr>
        <p:grpSpPr>
          <a:xfrm>
            <a:off x="411955" y="3463674"/>
            <a:ext cx="3262226" cy="684000"/>
            <a:chOff x="5987584" y="1518412"/>
            <a:chExt cx="2183024" cy="684000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B029FF06-CB18-4038-8AA8-919C770D8AF7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37" name="평행 사변형 36">
                <a:extLst>
                  <a:ext uri="{FF2B5EF4-FFF2-40B4-BE49-F238E27FC236}">
                    <a16:creationId xmlns:a16="http://schemas.microsoft.com/office/drawing/2014/main" id="{EDB8F932-D334-4330-B898-904FB5552E63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평행 사변형 37">
                <a:extLst>
                  <a:ext uri="{FF2B5EF4-FFF2-40B4-BE49-F238E27FC236}">
                    <a16:creationId xmlns:a16="http://schemas.microsoft.com/office/drawing/2014/main" id="{F949AE75-88B3-4FEA-813F-C6A7D362D65A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29B2CA3-0D09-4D5A-85CB-2DE04CB70890}"/>
                </a:ext>
              </a:extLst>
            </p:cNvPr>
            <p:cNvSpPr txBox="1"/>
            <p:nvPr/>
          </p:nvSpPr>
          <p:spPr>
            <a:xfrm>
              <a:off x="6211971" y="1537248"/>
              <a:ext cx="19134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WHY? </a:t>
              </a:r>
              <a:r>
                <a:rPr lang="ko-KR" altLang="en-US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드라마 </a:t>
              </a:r>
              <a:r>
                <a:rPr lang="en-US" altLang="ko-KR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PPL</a:t>
              </a:r>
              <a:endParaRPr lang="ko-KR" altLang="en-US" sz="24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5" name="육각형 44">
            <a:extLst>
              <a:ext uri="{FF2B5EF4-FFF2-40B4-BE49-F238E27FC236}">
                <a16:creationId xmlns:a16="http://schemas.microsoft.com/office/drawing/2014/main" id="{E07005AA-D363-4689-A7CA-D68165999892}"/>
              </a:ext>
            </a:extLst>
          </p:cNvPr>
          <p:cNvSpPr/>
          <p:nvPr/>
        </p:nvSpPr>
        <p:spPr>
          <a:xfrm rot="5400000">
            <a:off x="932939" y="4230099"/>
            <a:ext cx="216000" cy="180000"/>
          </a:xfrm>
          <a:prstGeom prst="hexagon">
            <a:avLst/>
          </a:prstGeom>
          <a:solidFill>
            <a:srgbClr val="AD9173"/>
          </a:solidFill>
          <a:ln w="28575">
            <a:solidFill>
              <a:srgbClr val="AD91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DF11FEA-069A-411F-BC7A-0E97BEFCA879}"/>
              </a:ext>
            </a:extLst>
          </p:cNvPr>
          <p:cNvSpPr txBox="1"/>
          <p:nvPr/>
        </p:nvSpPr>
        <p:spPr>
          <a:xfrm>
            <a:off x="1136817" y="4143102"/>
            <a:ext cx="10670913" cy="193899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롯데의 주 고객층은 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40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여성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드라마 등장인물 중 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~40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 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51.6%</a:t>
            </a:r>
          </a:p>
          <a:p>
            <a:pPr algn="l"/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l"/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드라마에서 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3040 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패션 트렌드 반영</a:t>
            </a:r>
            <a:endParaRPr lang="en-US" altLang="ko-KR" sz="20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→ 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드라마를 시청하는 </a:t>
            </a:r>
            <a:r>
              <a:rPr lang="en-US" altLang="ko-KR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3040</a:t>
            </a:r>
            <a:r>
              <a:rPr lang="ko-KR" altLang="en-US" sz="2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층이 드라마 스타일에 영향 받을 확률이 높을 것이라고 예상 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2FD832E8-EF7C-4F9F-933C-4AB5608B61AE}"/>
              </a:ext>
            </a:extLst>
          </p:cNvPr>
          <p:cNvGrpSpPr/>
          <p:nvPr/>
        </p:nvGrpSpPr>
        <p:grpSpPr>
          <a:xfrm>
            <a:off x="411955" y="1230818"/>
            <a:ext cx="3262226" cy="849833"/>
            <a:chOff x="5987584" y="1518412"/>
            <a:chExt cx="2183024" cy="849833"/>
          </a:xfrm>
        </p:grpSpPr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2ADCBCE0-39E1-483D-9267-0CEE81A695C6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51" name="평행 사변형 50">
                <a:extLst>
                  <a:ext uri="{FF2B5EF4-FFF2-40B4-BE49-F238E27FC236}">
                    <a16:creationId xmlns:a16="http://schemas.microsoft.com/office/drawing/2014/main" id="{E8B0B8C1-6962-4694-9CFB-B1B89851ED8B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평행 사변형 51">
                <a:extLst>
                  <a:ext uri="{FF2B5EF4-FFF2-40B4-BE49-F238E27FC236}">
                    <a16:creationId xmlns:a16="http://schemas.microsoft.com/office/drawing/2014/main" id="{AC10C5AE-941A-4D70-A7C7-7DA3E5C63E31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7F33DF7-1033-4B8D-BEFC-5DD9873B2B3A}"/>
                </a:ext>
              </a:extLst>
            </p:cNvPr>
            <p:cNvSpPr txBox="1"/>
            <p:nvPr/>
          </p:nvSpPr>
          <p:spPr>
            <a:xfrm>
              <a:off x="6211971" y="1537248"/>
              <a:ext cx="191346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WHY? </a:t>
              </a:r>
              <a:r>
                <a:rPr lang="ko-KR" altLang="en-US" sz="2400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럭셔리</a:t>
              </a:r>
              <a:r>
                <a:rPr lang="en-US" altLang="ko-KR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sz="24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브랜드</a:t>
              </a:r>
            </a:p>
          </p:txBody>
        </p:sp>
      </p:grpSp>
      <p:sp>
        <p:nvSpPr>
          <p:cNvPr id="58" name="육각형 57">
            <a:extLst>
              <a:ext uri="{FF2B5EF4-FFF2-40B4-BE49-F238E27FC236}">
                <a16:creationId xmlns:a16="http://schemas.microsoft.com/office/drawing/2014/main" id="{80D8BDBA-D472-4010-87D9-720DEB92E351}"/>
              </a:ext>
            </a:extLst>
          </p:cNvPr>
          <p:cNvSpPr/>
          <p:nvPr/>
        </p:nvSpPr>
        <p:spPr>
          <a:xfrm rot="5400000">
            <a:off x="932939" y="2622736"/>
            <a:ext cx="216000" cy="180000"/>
          </a:xfrm>
          <a:prstGeom prst="hexagon">
            <a:avLst/>
          </a:prstGeom>
          <a:solidFill>
            <a:srgbClr val="AD9173"/>
          </a:solidFill>
          <a:ln w="28575">
            <a:solidFill>
              <a:srgbClr val="AD91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0" name="육각형 59">
            <a:extLst>
              <a:ext uri="{FF2B5EF4-FFF2-40B4-BE49-F238E27FC236}">
                <a16:creationId xmlns:a16="http://schemas.microsoft.com/office/drawing/2014/main" id="{70D55F5E-D0C9-4C47-AE37-55ACDF18AA27}"/>
              </a:ext>
            </a:extLst>
          </p:cNvPr>
          <p:cNvSpPr/>
          <p:nvPr/>
        </p:nvSpPr>
        <p:spPr>
          <a:xfrm rot="5400000">
            <a:off x="932939" y="4827346"/>
            <a:ext cx="216000" cy="180000"/>
          </a:xfrm>
          <a:prstGeom prst="hexagon">
            <a:avLst/>
          </a:prstGeom>
          <a:solidFill>
            <a:srgbClr val="AD9173"/>
          </a:solidFill>
          <a:ln w="28575">
            <a:solidFill>
              <a:srgbClr val="AD91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1" name="육각형 60">
            <a:extLst>
              <a:ext uri="{FF2B5EF4-FFF2-40B4-BE49-F238E27FC236}">
                <a16:creationId xmlns:a16="http://schemas.microsoft.com/office/drawing/2014/main" id="{636B022C-7332-40EF-9556-F34521A15670}"/>
              </a:ext>
            </a:extLst>
          </p:cNvPr>
          <p:cNvSpPr/>
          <p:nvPr/>
        </p:nvSpPr>
        <p:spPr>
          <a:xfrm rot="5400000">
            <a:off x="932939" y="5461659"/>
            <a:ext cx="216000" cy="180000"/>
          </a:xfrm>
          <a:prstGeom prst="hexagon">
            <a:avLst/>
          </a:prstGeom>
          <a:solidFill>
            <a:srgbClr val="AD9173"/>
          </a:solidFill>
          <a:ln w="28575">
            <a:solidFill>
              <a:srgbClr val="AD91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A186F63A-8F41-4F91-AA72-E5E8C3AB5ACF}"/>
              </a:ext>
            </a:extLst>
          </p:cNvPr>
          <p:cNvSpPr/>
          <p:nvPr/>
        </p:nvSpPr>
        <p:spPr>
          <a:xfrm>
            <a:off x="4821759" y="6402430"/>
            <a:ext cx="6984000" cy="144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CE68D98E-D167-4C20-9516-EF3D18C8021A}"/>
              </a:ext>
            </a:extLst>
          </p:cNvPr>
          <p:cNvSpPr/>
          <p:nvPr/>
        </p:nvSpPr>
        <p:spPr>
          <a:xfrm>
            <a:off x="1160790" y="5076240"/>
            <a:ext cx="4743497" cy="24622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출처 </a:t>
            </a:r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정은진</a:t>
            </a:r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(2017)</a:t>
            </a:r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2017</a:t>
            </a:r>
            <a:r>
              <a:rPr lang="ko-KR" altLang="en-US" sz="10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드라마 등장인물의 사회문화적 다양성 조사 결과 </a:t>
            </a:r>
          </a:p>
        </p:txBody>
      </p:sp>
    </p:spTree>
    <p:extLst>
      <p:ext uri="{BB962C8B-B14F-4D97-AF65-F5344CB8AC3E}">
        <p14:creationId xmlns:p14="http://schemas.microsoft.com/office/powerpoint/2010/main" val="966474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ëªí ë°°ê²½íë©´ì ëí ì´ë¯¸ì§ ê²ìê²°ê³¼">
            <a:extLst>
              <a:ext uri="{FF2B5EF4-FFF2-40B4-BE49-F238E27FC236}">
                <a16:creationId xmlns:a16="http://schemas.microsoft.com/office/drawing/2014/main" id="{83EA4992-2A81-47A7-A873-76B607F08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357" b="52703"/>
          <a:stretch/>
        </p:blipFill>
        <p:spPr bwMode="auto">
          <a:xfrm>
            <a:off x="1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FC105184-1931-4D96-882E-E28E2BDE4497}"/>
              </a:ext>
            </a:extLst>
          </p:cNvPr>
          <p:cNvSpPr/>
          <p:nvPr userDrawn="1"/>
        </p:nvSpPr>
        <p:spPr>
          <a:xfrm flipH="1" flipV="1"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78000">
                <a:srgbClr val="302420">
                  <a:lumMod val="67000"/>
                </a:srgbClr>
              </a:gs>
              <a:gs pos="0">
                <a:srgbClr val="4C3932">
                  <a:alpha val="33000"/>
                </a:srgbClr>
              </a:gs>
              <a:gs pos="45000">
                <a:srgbClr val="4A3831">
                  <a:lumMod val="51000"/>
                  <a:alpha val="96000"/>
                </a:srgbClr>
              </a:gs>
              <a:gs pos="22000">
                <a:srgbClr val="3D322D">
                  <a:alpha val="80000"/>
                </a:srgbClr>
              </a:gs>
              <a:gs pos="100000">
                <a:srgbClr val="4A3831">
                  <a:lumMod val="48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1D23293-7280-4F27-8259-DDBEC3F2D28C}"/>
              </a:ext>
            </a:extLst>
          </p:cNvPr>
          <p:cNvSpPr/>
          <p:nvPr/>
        </p:nvSpPr>
        <p:spPr>
          <a:xfrm rot="5400000">
            <a:off x="89453" y="2534478"/>
            <a:ext cx="5572538" cy="3074505"/>
          </a:xfrm>
          <a:prstGeom prst="rect">
            <a:avLst/>
          </a:prstGeom>
          <a:solidFill>
            <a:srgbClr val="2B2D39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60C0586-65BC-4B42-9084-6765D4007929}"/>
              </a:ext>
            </a:extLst>
          </p:cNvPr>
          <p:cNvCxnSpPr>
            <a:cxnSpLocks/>
          </p:cNvCxnSpPr>
          <p:nvPr/>
        </p:nvCxnSpPr>
        <p:spPr>
          <a:xfrm>
            <a:off x="1338469" y="2716696"/>
            <a:ext cx="3074506" cy="0"/>
          </a:xfrm>
          <a:prstGeom prst="line">
            <a:avLst/>
          </a:prstGeom>
          <a:ln w="28575">
            <a:solidFill>
              <a:srgbClr val="AD91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D0552D1-3A2E-4ED3-9C71-B134C50D70F0}"/>
              </a:ext>
            </a:extLst>
          </p:cNvPr>
          <p:cNvSpPr/>
          <p:nvPr/>
        </p:nvSpPr>
        <p:spPr>
          <a:xfrm>
            <a:off x="1338466" y="2758220"/>
            <a:ext cx="3074507" cy="13017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활용 데이터 및 처리</a:t>
            </a:r>
            <a:endParaRPr lang="en-US" altLang="ko-KR" sz="2800" b="1" dirty="0">
              <a:solidFill>
                <a:srgbClr val="AD917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248EF82D-9DBA-42AC-B330-5293DA678955}"/>
              </a:ext>
            </a:extLst>
          </p:cNvPr>
          <p:cNvSpPr txBox="1">
            <a:spLocks/>
          </p:cNvSpPr>
          <p:nvPr/>
        </p:nvSpPr>
        <p:spPr>
          <a:xfrm>
            <a:off x="4855470" y="3225660"/>
            <a:ext cx="4393704" cy="38687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하나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내부 데이터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둘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외부 데이터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셋</a:t>
            </a:r>
            <a:r>
              <a:rPr lang="en-US" altLang="ko-KR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2000" dirty="0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데이터 </a:t>
            </a:r>
            <a:r>
              <a:rPr lang="ko-KR" altLang="en-US" sz="2000" dirty="0" err="1">
                <a:solidFill>
                  <a:srgbClr val="AD917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전처리</a:t>
            </a:r>
            <a:endParaRPr lang="en-US" altLang="ko-KR" sz="2000" dirty="0">
              <a:solidFill>
                <a:srgbClr val="AD9173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13D52F3-E996-4BFB-980F-8CFFDB5346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4" t="23871" r="56588" b="60215"/>
          <a:stretch/>
        </p:blipFill>
        <p:spPr>
          <a:xfrm>
            <a:off x="10663083" y="6238568"/>
            <a:ext cx="1187244" cy="412955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25E3EF94-4C07-4AE3-88B2-B60D0EC52F2E}"/>
              </a:ext>
            </a:extLst>
          </p:cNvPr>
          <p:cNvSpPr/>
          <p:nvPr/>
        </p:nvSpPr>
        <p:spPr>
          <a:xfrm>
            <a:off x="1338467" y="1406495"/>
            <a:ext cx="3074507" cy="1340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0" b="1" dirty="0">
                <a:solidFill>
                  <a:srgbClr val="AD917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26552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D9173">
                <a:lumMod val="29000"/>
              </a:srgbClr>
            </a:gs>
            <a:gs pos="58000">
              <a:srgbClr val="C0A47F">
                <a:lumMod val="52000"/>
              </a:srgb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그룹 73">
            <a:extLst>
              <a:ext uri="{FF2B5EF4-FFF2-40B4-BE49-F238E27FC236}">
                <a16:creationId xmlns:a16="http://schemas.microsoft.com/office/drawing/2014/main" id="{E35EF4C7-DC27-47E3-AE39-4525DD74D60D}"/>
              </a:ext>
            </a:extLst>
          </p:cNvPr>
          <p:cNvGrpSpPr/>
          <p:nvPr/>
        </p:nvGrpSpPr>
        <p:grpSpPr>
          <a:xfrm>
            <a:off x="9778334" y="944630"/>
            <a:ext cx="2135827" cy="684000"/>
            <a:chOff x="6077619" y="1518412"/>
            <a:chExt cx="2135827" cy="684000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6DD45223-8953-49A7-A432-146243CEF12D}"/>
                </a:ext>
              </a:extLst>
            </p:cNvPr>
            <p:cNvGrpSpPr/>
            <p:nvPr/>
          </p:nvGrpSpPr>
          <p:grpSpPr>
            <a:xfrm>
              <a:off x="6077619" y="1518412"/>
              <a:ext cx="2135827" cy="684000"/>
              <a:chOff x="1752602" y="1338581"/>
              <a:chExt cx="2016195" cy="534137"/>
            </a:xfrm>
            <a:effectLst/>
          </p:grpSpPr>
          <p:sp>
            <p:nvSpPr>
              <p:cNvPr id="77" name="평행 사변형 76">
                <a:extLst>
                  <a:ext uri="{FF2B5EF4-FFF2-40B4-BE49-F238E27FC236}">
                    <a16:creationId xmlns:a16="http://schemas.microsoft.com/office/drawing/2014/main" id="{D0827B9A-0BFF-4C6F-937B-DD4B036E9ABF}"/>
                  </a:ext>
                </a:extLst>
              </p:cNvPr>
              <p:cNvSpPr/>
              <p:nvPr/>
            </p:nvSpPr>
            <p:spPr>
              <a:xfrm rot="555883" flipH="1">
                <a:off x="2166339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8" name="평행 사변형 77">
                <a:extLst>
                  <a:ext uri="{FF2B5EF4-FFF2-40B4-BE49-F238E27FC236}">
                    <a16:creationId xmlns:a16="http://schemas.microsoft.com/office/drawing/2014/main" id="{842C49E3-334D-4218-94DC-093814D5717F}"/>
                  </a:ext>
                </a:extLst>
              </p:cNvPr>
              <p:cNvSpPr/>
              <p:nvPr/>
            </p:nvSpPr>
            <p:spPr>
              <a:xfrm flipH="1"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830778A7-9881-41D2-B024-685D21A86AD5}"/>
                </a:ext>
              </a:extLst>
            </p:cNvPr>
            <p:cNvSpPr txBox="1"/>
            <p:nvPr/>
          </p:nvSpPr>
          <p:spPr>
            <a:xfrm>
              <a:off x="6111076" y="1536924"/>
              <a:ext cx="1913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외부 데이터</a:t>
              </a: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BBEB0A3F-B76D-402D-A5FA-59E20B016B23}"/>
              </a:ext>
            </a:extLst>
          </p:cNvPr>
          <p:cNvGrpSpPr/>
          <p:nvPr/>
        </p:nvGrpSpPr>
        <p:grpSpPr>
          <a:xfrm>
            <a:off x="158085" y="981153"/>
            <a:ext cx="2183024" cy="684000"/>
            <a:chOff x="5987584" y="1518412"/>
            <a:chExt cx="2183024" cy="684000"/>
          </a:xfrm>
        </p:grpSpPr>
        <p:grpSp>
          <p:nvGrpSpPr>
            <p:cNvPr id="69" name="그룹 68">
              <a:extLst>
                <a:ext uri="{FF2B5EF4-FFF2-40B4-BE49-F238E27FC236}">
                  <a16:creationId xmlns:a16="http://schemas.microsoft.com/office/drawing/2014/main" id="{636C0802-4A5B-4714-A195-6F24D341CE75}"/>
                </a:ext>
              </a:extLst>
            </p:cNvPr>
            <p:cNvGrpSpPr/>
            <p:nvPr/>
          </p:nvGrpSpPr>
          <p:grpSpPr>
            <a:xfrm>
              <a:off x="5987584" y="1518412"/>
              <a:ext cx="2183024" cy="684000"/>
              <a:chOff x="1667610" y="1338581"/>
              <a:chExt cx="2060749" cy="534137"/>
            </a:xfrm>
            <a:effectLst/>
          </p:grpSpPr>
          <p:sp>
            <p:nvSpPr>
              <p:cNvPr id="71" name="평행 사변형 70">
                <a:extLst>
                  <a:ext uri="{FF2B5EF4-FFF2-40B4-BE49-F238E27FC236}">
                    <a16:creationId xmlns:a16="http://schemas.microsoft.com/office/drawing/2014/main" id="{001D6DD7-8983-48FD-8683-650C7C5EAEA5}"/>
                  </a:ext>
                </a:extLst>
              </p:cNvPr>
              <p:cNvSpPr/>
              <p:nvPr/>
            </p:nvSpPr>
            <p:spPr>
              <a:xfrm rot="21044117">
                <a:off x="1667610" y="1443640"/>
                <a:ext cx="1602458" cy="429078"/>
              </a:xfrm>
              <a:prstGeom prst="parallelogram">
                <a:avLst>
                  <a:gd name="adj" fmla="val 25901"/>
                </a:avLst>
              </a:prstGeom>
              <a:solidFill>
                <a:schemeClr val="tx1"/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평행 사변형 71">
                <a:extLst>
                  <a:ext uri="{FF2B5EF4-FFF2-40B4-BE49-F238E27FC236}">
                    <a16:creationId xmlns:a16="http://schemas.microsoft.com/office/drawing/2014/main" id="{D0CD25B0-E7D0-4221-B1B5-866C0C25AAB0}"/>
                  </a:ext>
                </a:extLst>
              </p:cNvPr>
              <p:cNvSpPr/>
              <p:nvPr/>
            </p:nvSpPr>
            <p:spPr>
              <a:xfrm>
                <a:off x="1752602" y="1338581"/>
                <a:ext cx="1975757" cy="388619"/>
              </a:xfrm>
              <a:prstGeom prst="parallelogram">
                <a:avLst>
                  <a:gd name="adj" fmla="val 25901"/>
                </a:avLst>
              </a:prstGeom>
              <a:gradFill flip="none" rotWithShape="1">
                <a:gsLst>
                  <a:gs pos="0">
                    <a:srgbClr val="C0A47F">
                      <a:shade val="30000"/>
                      <a:satMod val="115000"/>
                    </a:srgbClr>
                  </a:gs>
                  <a:gs pos="50000">
                    <a:srgbClr val="C0A47F">
                      <a:shade val="67500"/>
                      <a:satMod val="115000"/>
                    </a:srgbClr>
                  </a:gs>
                  <a:gs pos="100000">
                    <a:srgbClr val="C0A47F">
                      <a:shade val="100000"/>
                      <a:satMod val="11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altLang="ko-KR" sz="1200" dirty="0"/>
              </a:p>
            </p:txBody>
          </p: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E7EF8A4-2ACE-42D8-8C2E-1D18DFAC2989}"/>
                </a:ext>
              </a:extLst>
            </p:cNvPr>
            <p:cNvSpPr txBox="1"/>
            <p:nvPr/>
          </p:nvSpPr>
          <p:spPr>
            <a:xfrm>
              <a:off x="6166817" y="1567302"/>
              <a:ext cx="19134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내부 데이터</a:t>
              </a:r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BF9D919C-31F4-4243-A6DC-2FE6C5FB78B1}"/>
              </a:ext>
            </a:extLst>
          </p:cNvPr>
          <p:cNvSpPr/>
          <p:nvPr/>
        </p:nvSpPr>
        <p:spPr>
          <a:xfrm flipH="1">
            <a:off x="6311406" y="1363252"/>
            <a:ext cx="4993978" cy="516446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749300" dist="812800" dir="5400000" sx="77000" sy="7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rtlCol="0" anchor="ctr">
            <a:noAutofit/>
          </a:bodyPr>
          <a:lstStyle/>
          <a:p>
            <a:pPr lvl="0">
              <a:lnSpc>
                <a:spcPct val="150000"/>
              </a:lnSpc>
            </a:pPr>
            <a:endParaRPr lang="ko-KR" altLang="en-US" sz="1050" dirty="0">
              <a:solidFill>
                <a:sysClr val="windowText" lastClr="000000"/>
              </a:solidFill>
              <a:latin typeface="맑은 고딕" panose="020B0503020000020004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325821" y="0"/>
            <a:ext cx="6307129" cy="8762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i="1" dirty="0">
                <a:solidFill>
                  <a:srgbClr val="B8A085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2</a:t>
            </a:r>
            <a:r>
              <a:rPr kumimoji="0" lang="en-US" altLang="ko-KR" sz="1800" b="0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.</a:t>
            </a:r>
            <a:r>
              <a:rPr kumimoji="0" lang="ko-KR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B8A085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Aharoni" panose="02010803020104030203" pitchFamily="2" charset="-79"/>
              </a:rPr>
              <a:t>활용 데이터 및 처리</a:t>
            </a:r>
            <a:endParaRPr kumimoji="0" lang="en-US" altLang="ko-KR" sz="800" b="1" i="1" u="none" strike="noStrike" kern="1200" cap="none" spc="0" normalizeH="0" baseline="0" noProof="0" dirty="0">
              <a:ln>
                <a:noFill/>
              </a:ln>
              <a:solidFill>
                <a:srgbClr val="B8A085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B95DA46-872B-4DAA-8597-CA3E99359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47F5E-D3D6-4EAF-95AC-1EF9C98CFA3E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44C6BDE4-7D44-4D2C-B1B0-F8564BDD3ED3}"/>
              </a:ext>
            </a:extLst>
          </p:cNvPr>
          <p:cNvGrpSpPr/>
          <p:nvPr/>
        </p:nvGrpSpPr>
        <p:grpSpPr>
          <a:xfrm>
            <a:off x="1364368" y="1375609"/>
            <a:ext cx="4744759" cy="5572831"/>
            <a:chOff x="1648579" y="1363252"/>
            <a:chExt cx="4744759" cy="5572831"/>
          </a:xfrm>
        </p:grpSpPr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278B8A01-463E-43E8-B0B3-E4FB342D0238}"/>
                </a:ext>
              </a:extLst>
            </p:cNvPr>
            <p:cNvSpPr/>
            <p:nvPr/>
          </p:nvSpPr>
          <p:spPr>
            <a:xfrm flipH="1">
              <a:off x="1648579" y="1363252"/>
              <a:ext cx="4729194" cy="51699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  <a:effectLst>
              <a:outerShdw blurRad="749300" dist="812800" dir="5400000" sx="77000" sy="77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0000" rtlCol="0" anchor="ctr">
              <a:noAutofit/>
            </a:bodyPr>
            <a:lstStyle/>
            <a:p>
              <a:pPr lvl="0">
                <a:lnSpc>
                  <a:spcPct val="150000"/>
                </a:lnSpc>
              </a:pPr>
              <a:endParaRPr lang="ko-KR" altLang="en-US" sz="1050" dirty="0">
                <a:solidFill>
                  <a:sysClr val="windowText" lastClr="000000"/>
                </a:solidFill>
                <a:latin typeface="맑은 고딕" panose="020B0503020000020004" pitchFamily="50" charset="-127"/>
              </a:endParaRPr>
            </a:p>
          </p:txBody>
        </p:sp>
        <p:grpSp>
          <p:nvGrpSpPr>
            <p:cNvPr id="139" name="그룹 138">
              <a:extLst>
                <a:ext uri="{FF2B5EF4-FFF2-40B4-BE49-F238E27FC236}">
                  <a16:creationId xmlns:a16="http://schemas.microsoft.com/office/drawing/2014/main" id="{1B245D8E-4B59-4208-B6EC-3A2697B9C933}"/>
                </a:ext>
              </a:extLst>
            </p:cNvPr>
            <p:cNvGrpSpPr/>
            <p:nvPr/>
          </p:nvGrpSpPr>
          <p:grpSpPr>
            <a:xfrm>
              <a:off x="3348730" y="1475121"/>
              <a:ext cx="1399561" cy="1363942"/>
              <a:chOff x="3431004" y="1519624"/>
              <a:chExt cx="1596653" cy="1652683"/>
            </a:xfrm>
          </p:grpSpPr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1E77AE37-AB9A-4FD4-9AA7-FF34C7A29BDE}"/>
                  </a:ext>
                </a:extLst>
              </p:cNvPr>
              <p:cNvGrpSpPr/>
              <p:nvPr/>
            </p:nvGrpSpPr>
            <p:grpSpPr>
              <a:xfrm>
                <a:off x="3714199" y="1519624"/>
                <a:ext cx="1166301" cy="1601366"/>
                <a:chOff x="4883886" y="1836142"/>
                <a:chExt cx="1166301" cy="1601366"/>
              </a:xfrm>
            </p:grpSpPr>
            <p:sp>
              <p:nvSpPr>
                <p:cNvPr id="23" name="Freeform 18">
                  <a:extLst>
                    <a:ext uri="{FF2B5EF4-FFF2-40B4-BE49-F238E27FC236}">
                      <a16:creationId xmlns:a16="http://schemas.microsoft.com/office/drawing/2014/main" id="{D08195FD-4C10-4845-81D9-0080098E6B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3886" y="1836142"/>
                  <a:ext cx="1166301" cy="1601366"/>
                </a:xfrm>
                <a:custGeom>
                  <a:avLst/>
                  <a:gdLst>
                    <a:gd name="T0" fmla="*/ 256 w 3071"/>
                    <a:gd name="T1" fmla="*/ 0 h 4098"/>
                    <a:gd name="T2" fmla="*/ 2047 w 3071"/>
                    <a:gd name="T3" fmla="*/ 0 h 4098"/>
                    <a:gd name="T4" fmla="*/ 3071 w 3071"/>
                    <a:gd name="T5" fmla="*/ 1025 h 4098"/>
                    <a:gd name="T6" fmla="*/ 3071 w 3071"/>
                    <a:gd name="T7" fmla="*/ 3842 h 4098"/>
                    <a:gd name="T8" fmla="*/ 3067 w 3071"/>
                    <a:gd name="T9" fmla="*/ 3883 h 4098"/>
                    <a:gd name="T10" fmla="*/ 3057 w 3071"/>
                    <a:gd name="T11" fmla="*/ 3923 h 4098"/>
                    <a:gd name="T12" fmla="*/ 3042 w 3071"/>
                    <a:gd name="T13" fmla="*/ 3959 h 4098"/>
                    <a:gd name="T14" fmla="*/ 3021 w 3071"/>
                    <a:gd name="T15" fmla="*/ 3992 h 4098"/>
                    <a:gd name="T16" fmla="*/ 2995 w 3071"/>
                    <a:gd name="T17" fmla="*/ 4022 h 4098"/>
                    <a:gd name="T18" fmla="*/ 2966 w 3071"/>
                    <a:gd name="T19" fmla="*/ 4048 h 4098"/>
                    <a:gd name="T20" fmla="*/ 2932 w 3071"/>
                    <a:gd name="T21" fmla="*/ 4069 h 4098"/>
                    <a:gd name="T22" fmla="*/ 2896 w 3071"/>
                    <a:gd name="T23" fmla="*/ 4084 h 4098"/>
                    <a:gd name="T24" fmla="*/ 2856 w 3071"/>
                    <a:gd name="T25" fmla="*/ 4094 h 4098"/>
                    <a:gd name="T26" fmla="*/ 2815 w 3071"/>
                    <a:gd name="T27" fmla="*/ 4098 h 4098"/>
                    <a:gd name="T28" fmla="*/ 256 w 3071"/>
                    <a:gd name="T29" fmla="*/ 4098 h 4098"/>
                    <a:gd name="T30" fmla="*/ 215 w 3071"/>
                    <a:gd name="T31" fmla="*/ 4094 h 4098"/>
                    <a:gd name="T32" fmla="*/ 175 w 3071"/>
                    <a:gd name="T33" fmla="*/ 4084 h 4098"/>
                    <a:gd name="T34" fmla="*/ 138 w 3071"/>
                    <a:gd name="T35" fmla="*/ 4069 h 4098"/>
                    <a:gd name="T36" fmla="*/ 104 w 3071"/>
                    <a:gd name="T37" fmla="*/ 4048 h 4098"/>
                    <a:gd name="T38" fmla="*/ 75 w 3071"/>
                    <a:gd name="T39" fmla="*/ 4022 h 4098"/>
                    <a:gd name="T40" fmla="*/ 50 w 3071"/>
                    <a:gd name="T41" fmla="*/ 3992 h 4098"/>
                    <a:gd name="T42" fmla="*/ 29 w 3071"/>
                    <a:gd name="T43" fmla="*/ 3959 h 4098"/>
                    <a:gd name="T44" fmla="*/ 13 w 3071"/>
                    <a:gd name="T45" fmla="*/ 3923 h 4098"/>
                    <a:gd name="T46" fmla="*/ 3 w 3071"/>
                    <a:gd name="T47" fmla="*/ 3883 h 4098"/>
                    <a:gd name="T48" fmla="*/ 0 w 3071"/>
                    <a:gd name="T49" fmla="*/ 3842 h 4098"/>
                    <a:gd name="T50" fmla="*/ 0 w 3071"/>
                    <a:gd name="T51" fmla="*/ 256 h 4098"/>
                    <a:gd name="T52" fmla="*/ 3 w 3071"/>
                    <a:gd name="T53" fmla="*/ 215 h 4098"/>
                    <a:gd name="T54" fmla="*/ 13 w 3071"/>
                    <a:gd name="T55" fmla="*/ 175 h 4098"/>
                    <a:gd name="T56" fmla="*/ 29 w 3071"/>
                    <a:gd name="T57" fmla="*/ 139 h 4098"/>
                    <a:gd name="T58" fmla="*/ 50 w 3071"/>
                    <a:gd name="T59" fmla="*/ 106 h 4098"/>
                    <a:gd name="T60" fmla="*/ 75 w 3071"/>
                    <a:gd name="T61" fmla="*/ 76 h 4098"/>
                    <a:gd name="T62" fmla="*/ 104 w 3071"/>
                    <a:gd name="T63" fmla="*/ 50 h 4098"/>
                    <a:gd name="T64" fmla="*/ 138 w 3071"/>
                    <a:gd name="T65" fmla="*/ 29 h 4098"/>
                    <a:gd name="T66" fmla="*/ 175 w 3071"/>
                    <a:gd name="T67" fmla="*/ 14 h 4098"/>
                    <a:gd name="T68" fmla="*/ 215 w 3071"/>
                    <a:gd name="T69" fmla="*/ 4 h 4098"/>
                    <a:gd name="T70" fmla="*/ 256 w 3071"/>
                    <a:gd name="T71" fmla="*/ 0 h 40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071" h="4098">
                      <a:moveTo>
                        <a:pt x="256" y="0"/>
                      </a:moveTo>
                      <a:lnTo>
                        <a:pt x="2047" y="0"/>
                      </a:lnTo>
                      <a:lnTo>
                        <a:pt x="3071" y="1025"/>
                      </a:lnTo>
                      <a:lnTo>
                        <a:pt x="3071" y="3842"/>
                      </a:lnTo>
                      <a:lnTo>
                        <a:pt x="3067" y="3883"/>
                      </a:lnTo>
                      <a:lnTo>
                        <a:pt x="3057" y="3923"/>
                      </a:lnTo>
                      <a:lnTo>
                        <a:pt x="3042" y="3959"/>
                      </a:lnTo>
                      <a:lnTo>
                        <a:pt x="3021" y="3992"/>
                      </a:lnTo>
                      <a:lnTo>
                        <a:pt x="2995" y="4022"/>
                      </a:lnTo>
                      <a:lnTo>
                        <a:pt x="2966" y="4048"/>
                      </a:lnTo>
                      <a:lnTo>
                        <a:pt x="2932" y="4069"/>
                      </a:lnTo>
                      <a:lnTo>
                        <a:pt x="2896" y="4084"/>
                      </a:lnTo>
                      <a:lnTo>
                        <a:pt x="2856" y="4094"/>
                      </a:lnTo>
                      <a:lnTo>
                        <a:pt x="2815" y="4098"/>
                      </a:lnTo>
                      <a:lnTo>
                        <a:pt x="256" y="4098"/>
                      </a:lnTo>
                      <a:lnTo>
                        <a:pt x="215" y="4094"/>
                      </a:lnTo>
                      <a:lnTo>
                        <a:pt x="175" y="4084"/>
                      </a:lnTo>
                      <a:lnTo>
                        <a:pt x="138" y="4069"/>
                      </a:lnTo>
                      <a:lnTo>
                        <a:pt x="104" y="4048"/>
                      </a:lnTo>
                      <a:lnTo>
                        <a:pt x="75" y="4022"/>
                      </a:lnTo>
                      <a:lnTo>
                        <a:pt x="50" y="3992"/>
                      </a:lnTo>
                      <a:lnTo>
                        <a:pt x="29" y="3959"/>
                      </a:lnTo>
                      <a:lnTo>
                        <a:pt x="13" y="3923"/>
                      </a:lnTo>
                      <a:lnTo>
                        <a:pt x="3" y="3883"/>
                      </a:lnTo>
                      <a:lnTo>
                        <a:pt x="0" y="3842"/>
                      </a:lnTo>
                      <a:lnTo>
                        <a:pt x="0" y="256"/>
                      </a:lnTo>
                      <a:lnTo>
                        <a:pt x="3" y="215"/>
                      </a:lnTo>
                      <a:lnTo>
                        <a:pt x="13" y="175"/>
                      </a:lnTo>
                      <a:lnTo>
                        <a:pt x="29" y="139"/>
                      </a:lnTo>
                      <a:lnTo>
                        <a:pt x="50" y="106"/>
                      </a:lnTo>
                      <a:lnTo>
                        <a:pt x="75" y="76"/>
                      </a:lnTo>
                      <a:lnTo>
                        <a:pt x="104" y="50"/>
                      </a:lnTo>
                      <a:lnTo>
                        <a:pt x="138" y="29"/>
                      </a:lnTo>
                      <a:lnTo>
                        <a:pt x="175" y="14"/>
                      </a:lnTo>
                      <a:lnTo>
                        <a:pt x="215" y="4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rgbClr val="E5F0F0"/>
                </a:solidFill>
                <a:ln w="0">
                  <a:solidFill>
                    <a:srgbClr val="E5F0F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24" name="Freeform 19">
                  <a:extLst>
                    <a:ext uri="{FF2B5EF4-FFF2-40B4-BE49-F238E27FC236}">
                      <a16:creationId xmlns:a16="http://schemas.microsoft.com/office/drawing/2014/main" id="{F56E4F1A-BEA0-49B4-98EE-ACE8250EFD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1293" y="1836142"/>
                  <a:ext cx="388894" cy="400537"/>
                </a:xfrm>
                <a:custGeom>
                  <a:avLst/>
                  <a:gdLst>
                    <a:gd name="T0" fmla="*/ 0 w 1024"/>
                    <a:gd name="T1" fmla="*/ 0 h 1025"/>
                    <a:gd name="T2" fmla="*/ 1024 w 1024"/>
                    <a:gd name="T3" fmla="*/ 1025 h 1025"/>
                    <a:gd name="T4" fmla="*/ 256 w 1024"/>
                    <a:gd name="T5" fmla="*/ 1025 h 1025"/>
                    <a:gd name="T6" fmla="*/ 215 w 1024"/>
                    <a:gd name="T7" fmla="*/ 1021 h 1025"/>
                    <a:gd name="T8" fmla="*/ 175 w 1024"/>
                    <a:gd name="T9" fmla="*/ 1011 h 1025"/>
                    <a:gd name="T10" fmla="*/ 138 w 1024"/>
                    <a:gd name="T11" fmla="*/ 996 h 1025"/>
                    <a:gd name="T12" fmla="*/ 105 w 1024"/>
                    <a:gd name="T13" fmla="*/ 975 h 1025"/>
                    <a:gd name="T14" fmla="*/ 75 w 1024"/>
                    <a:gd name="T15" fmla="*/ 949 h 1025"/>
                    <a:gd name="T16" fmla="*/ 50 w 1024"/>
                    <a:gd name="T17" fmla="*/ 919 h 1025"/>
                    <a:gd name="T18" fmla="*/ 29 w 1024"/>
                    <a:gd name="T19" fmla="*/ 885 h 1025"/>
                    <a:gd name="T20" fmla="*/ 13 w 1024"/>
                    <a:gd name="T21" fmla="*/ 849 h 1025"/>
                    <a:gd name="T22" fmla="*/ 3 w 1024"/>
                    <a:gd name="T23" fmla="*/ 810 h 1025"/>
                    <a:gd name="T24" fmla="*/ 0 w 1024"/>
                    <a:gd name="T25" fmla="*/ 769 h 1025"/>
                    <a:gd name="T26" fmla="*/ 0 w 1024"/>
                    <a:gd name="T27" fmla="*/ 0 h 10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24" h="1025">
                      <a:moveTo>
                        <a:pt x="0" y="0"/>
                      </a:moveTo>
                      <a:lnTo>
                        <a:pt x="1024" y="1025"/>
                      </a:lnTo>
                      <a:lnTo>
                        <a:pt x="256" y="1025"/>
                      </a:lnTo>
                      <a:lnTo>
                        <a:pt x="215" y="1021"/>
                      </a:lnTo>
                      <a:lnTo>
                        <a:pt x="175" y="1011"/>
                      </a:lnTo>
                      <a:lnTo>
                        <a:pt x="138" y="996"/>
                      </a:lnTo>
                      <a:lnTo>
                        <a:pt x="105" y="975"/>
                      </a:lnTo>
                      <a:lnTo>
                        <a:pt x="75" y="949"/>
                      </a:lnTo>
                      <a:lnTo>
                        <a:pt x="50" y="919"/>
                      </a:lnTo>
                      <a:lnTo>
                        <a:pt x="29" y="885"/>
                      </a:lnTo>
                      <a:lnTo>
                        <a:pt x="13" y="849"/>
                      </a:lnTo>
                      <a:lnTo>
                        <a:pt x="3" y="810"/>
                      </a:lnTo>
                      <a:lnTo>
                        <a:pt x="0" y="76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FC7CC"/>
                </a:solidFill>
                <a:ln w="0">
                  <a:solidFill>
                    <a:srgbClr val="AFC7CC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5" name="Freeform 20">
                  <a:extLst>
                    <a:ext uri="{FF2B5EF4-FFF2-40B4-BE49-F238E27FC236}">
                      <a16:creationId xmlns:a16="http://schemas.microsoft.com/office/drawing/2014/main" id="{58347C50-8C06-48AB-AFE2-9DBB9419BF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58516" y="2236679"/>
                  <a:ext cx="291671" cy="300109"/>
                </a:xfrm>
                <a:custGeom>
                  <a:avLst/>
                  <a:gdLst>
                    <a:gd name="T0" fmla="*/ 0 w 768"/>
                    <a:gd name="T1" fmla="*/ 0 h 768"/>
                    <a:gd name="T2" fmla="*/ 768 w 768"/>
                    <a:gd name="T3" fmla="*/ 0 h 768"/>
                    <a:gd name="T4" fmla="*/ 768 w 768"/>
                    <a:gd name="T5" fmla="*/ 768 h 768"/>
                    <a:gd name="T6" fmla="*/ 0 w 768"/>
                    <a:gd name="T7" fmla="*/ 0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8" h="768">
                      <a:moveTo>
                        <a:pt x="0" y="0"/>
                      </a:moveTo>
                      <a:lnTo>
                        <a:pt x="768" y="0"/>
                      </a:lnTo>
                      <a:lnTo>
                        <a:pt x="768" y="7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DE0E6"/>
                </a:solidFill>
                <a:ln w="0">
                  <a:solidFill>
                    <a:srgbClr val="CDE0E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8" name="그룹 127">
                <a:extLst>
                  <a:ext uri="{FF2B5EF4-FFF2-40B4-BE49-F238E27FC236}">
                    <a16:creationId xmlns:a16="http://schemas.microsoft.com/office/drawing/2014/main" id="{C63E2B3A-F3CD-4E60-9CE9-977DB46A6CF5}"/>
                  </a:ext>
                </a:extLst>
              </p:cNvPr>
              <p:cNvGrpSpPr/>
              <p:nvPr/>
            </p:nvGrpSpPr>
            <p:grpSpPr>
              <a:xfrm>
                <a:off x="3431004" y="1876214"/>
                <a:ext cx="694534" cy="1006184"/>
                <a:chOff x="3446219" y="1964948"/>
                <a:chExt cx="694534" cy="1006184"/>
              </a:xfrm>
            </p:grpSpPr>
            <p:sp>
              <p:nvSpPr>
                <p:cNvPr id="27" name="Freeform 25">
                  <a:extLst>
                    <a:ext uri="{FF2B5EF4-FFF2-40B4-BE49-F238E27FC236}">
                      <a16:creationId xmlns:a16="http://schemas.microsoft.com/office/drawing/2014/main" id="{2A719D4F-E7D3-4776-B7C5-716FB5A18D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421068">
                  <a:off x="3744753" y="2870704"/>
                  <a:ext cx="396000" cy="100428"/>
                </a:xfrm>
                <a:custGeom>
                  <a:avLst/>
                  <a:gdLst>
                    <a:gd name="T0" fmla="*/ 2559 w 2559"/>
                    <a:gd name="T1" fmla="*/ 0 h 257"/>
                    <a:gd name="T2" fmla="*/ 2559 w 2559"/>
                    <a:gd name="T3" fmla="*/ 128 h 257"/>
                    <a:gd name="T4" fmla="*/ 2556 w 2559"/>
                    <a:gd name="T5" fmla="*/ 158 h 257"/>
                    <a:gd name="T6" fmla="*/ 2546 w 2559"/>
                    <a:gd name="T7" fmla="*/ 185 h 257"/>
                    <a:gd name="T8" fmla="*/ 2531 w 2559"/>
                    <a:gd name="T9" fmla="*/ 209 h 257"/>
                    <a:gd name="T10" fmla="*/ 2511 w 2559"/>
                    <a:gd name="T11" fmla="*/ 229 h 257"/>
                    <a:gd name="T12" fmla="*/ 2487 w 2559"/>
                    <a:gd name="T13" fmla="*/ 244 h 257"/>
                    <a:gd name="T14" fmla="*/ 2461 w 2559"/>
                    <a:gd name="T15" fmla="*/ 254 h 257"/>
                    <a:gd name="T16" fmla="*/ 2431 w 2559"/>
                    <a:gd name="T17" fmla="*/ 257 h 257"/>
                    <a:gd name="T18" fmla="*/ 0 w 2559"/>
                    <a:gd name="T19" fmla="*/ 257 h 257"/>
                    <a:gd name="T20" fmla="*/ 0 w 2559"/>
                    <a:gd name="T21" fmla="*/ 128 h 257"/>
                    <a:gd name="T22" fmla="*/ 2431 w 2559"/>
                    <a:gd name="T23" fmla="*/ 128 h 257"/>
                    <a:gd name="T24" fmla="*/ 2461 w 2559"/>
                    <a:gd name="T25" fmla="*/ 126 h 257"/>
                    <a:gd name="T26" fmla="*/ 2487 w 2559"/>
                    <a:gd name="T27" fmla="*/ 116 h 257"/>
                    <a:gd name="T28" fmla="*/ 2511 w 2559"/>
                    <a:gd name="T29" fmla="*/ 101 h 257"/>
                    <a:gd name="T30" fmla="*/ 2531 w 2559"/>
                    <a:gd name="T31" fmla="*/ 81 h 257"/>
                    <a:gd name="T32" fmla="*/ 2546 w 2559"/>
                    <a:gd name="T33" fmla="*/ 56 h 257"/>
                    <a:gd name="T34" fmla="*/ 2556 w 2559"/>
                    <a:gd name="T35" fmla="*/ 30 h 257"/>
                    <a:gd name="T36" fmla="*/ 2559 w 2559"/>
                    <a:gd name="T37" fmla="*/ 0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559" h="257">
                      <a:moveTo>
                        <a:pt x="2559" y="0"/>
                      </a:moveTo>
                      <a:lnTo>
                        <a:pt x="2559" y="128"/>
                      </a:lnTo>
                      <a:lnTo>
                        <a:pt x="2556" y="158"/>
                      </a:lnTo>
                      <a:lnTo>
                        <a:pt x="2546" y="185"/>
                      </a:lnTo>
                      <a:lnTo>
                        <a:pt x="2531" y="209"/>
                      </a:lnTo>
                      <a:lnTo>
                        <a:pt x="2511" y="229"/>
                      </a:lnTo>
                      <a:lnTo>
                        <a:pt x="2487" y="244"/>
                      </a:lnTo>
                      <a:lnTo>
                        <a:pt x="2461" y="254"/>
                      </a:lnTo>
                      <a:lnTo>
                        <a:pt x="2431" y="257"/>
                      </a:lnTo>
                      <a:lnTo>
                        <a:pt x="0" y="257"/>
                      </a:lnTo>
                      <a:lnTo>
                        <a:pt x="0" y="128"/>
                      </a:lnTo>
                      <a:lnTo>
                        <a:pt x="2431" y="128"/>
                      </a:lnTo>
                      <a:lnTo>
                        <a:pt x="2461" y="126"/>
                      </a:lnTo>
                      <a:lnTo>
                        <a:pt x="2487" y="116"/>
                      </a:lnTo>
                      <a:lnTo>
                        <a:pt x="2511" y="101"/>
                      </a:lnTo>
                      <a:lnTo>
                        <a:pt x="2531" y="81"/>
                      </a:lnTo>
                      <a:lnTo>
                        <a:pt x="2546" y="56"/>
                      </a:lnTo>
                      <a:lnTo>
                        <a:pt x="2556" y="30"/>
                      </a:lnTo>
                      <a:lnTo>
                        <a:pt x="2559" y="0"/>
                      </a:lnTo>
                      <a:close/>
                    </a:path>
                  </a:pathLst>
                </a:custGeom>
                <a:solidFill>
                  <a:srgbClr val="CDE0E6"/>
                </a:solidFill>
                <a:ln w="0">
                  <a:solidFill>
                    <a:srgbClr val="CDE0E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6" name="Freeform 21">
                  <a:extLst>
                    <a:ext uri="{FF2B5EF4-FFF2-40B4-BE49-F238E27FC236}">
                      <a16:creationId xmlns:a16="http://schemas.microsoft.com/office/drawing/2014/main" id="{691EBBC4-B210-4667-882F-6DFDDB1A92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6200000">
                  <a:off x="3305333" y="2105834"/>
                  <a:ext cx="970767" cy="688996"/>
                </a:xfrm>
                <a:prstGeom prst="trapezoid">
                  <a:avLst>
                    <a:gd name="adj" fmla="val 7738"/>
                  </a:avLst>
                </a:prstGeom>
                <a:solidFill>
                  <a:srgbClr val="1F7246"/>
                </a:solidFill>
                <a:ln w="0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38D36FFA-E07C-4FBC-B8A6-9986897E302C}"/>
                    </a:ext>
                  </a:extLst>
                </p:cNvPr>
                <p:cNvSpPr txBox="1"/>
                <p:nvPr/>
              </p:nvSpPr>
              <p:spPr>
                <a:xfrm>
                  <a:off x="3499208" y="2069260"/>
                  <a:ext cx="592880" cy="857743"/>
                </a:xfrm>
                <a:prstGeom prst="rect">
                  <a:avLst/>
                </a:prstGeom>
                <a:noFill/>
                <a:scene3d>
                  <a:camera prst="obliqueBottomLeft"/>
                  <a:lightRig rig="threePt" dir="t"/>
                </a:scene3d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X</a:t>
                  </a:r>
                  <a:endParaRPr lang="ko-KR" altLang="en-US" sz="4000" b="1" dirty="0" err="1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27" name="직사각형 126">
                <a:extLst>
                  <a:ext uri="{FF2B5EF4-FFF2-40B4-BE49-F238E27FC236}">
                    <a16:creationId xmlns:a16="http://schemas.microsoft.com/office/drawing/2014/main" id="{E9A8DE4D-0DD5-48E1-827E-20C6D6FA3219}"/>
                  </a:ext>
                </a:extLst>
              </p:cNvPr>
              <p:cNvSpPr/>
              <p:nvPr/>
            </p:nvSpPr>
            <p:spPr>
              <a:xfrm>
                <a:off x="3531807" y="2762082"/>
                <a:ext cx="1495850" cy="4102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ko-KR" sz="1600" dirty="0" err="1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맑은 고딕" panose="020B0503020000020004" pitchFamily="50" charset="-127"/>
                  </a:rPr>
                  <a:t>Product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맑은 고딕" panose="020B0503020000020004" pitchFamily="50" charset="-127"/>
                  </a:rPr>
                  <a:t>.csv</a:t>
                </a:r>
                <a:endPara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144" name="그룹 143">
              <a:extLst>
                <a:ext uri="{FF2B5EF4-FFF2-40B4-BE49-F238E27FC236}">
                  <a16:creationId xmlns:a16="http://schemas.microsoft.com/office/drawing/2014/main" id="{539175E0-292C-45A7-99F7-A0EA943354C3}"/>
                </a:ext>
              </a:extLst>
            </p:cNvPr>
            <p:cNvGrpSpPr/>
            <p:nvPr/>
          </p:nvGrpSpPr>
          <p:grpSpPr>
            <a:xfrm>
              <a:off x="1751907" y="4154505"/>
              <a:ext cx="1412757" cy="1403127"/>
              <a:chOff x="3431004" y="1519624"/>
              <a:chExt cx="1595291" cy="1652467"/>
            </a:xfrm>
          </p:grpSpPr>
          <p:grpSp>
            <p:nvGrpSpPr>
              <p:cNvPr id="145" name="그룹 144">
                <a:extLst>
                  <a:ext uri="{FF2B5EF4-FFF2-40B4-BE49-F238E27FC236}">
                    <a16:creationId xmlns:a16="http://schemas.microsoft.com/office/drawing/2014/main" id="{DD01ED81-D60E-4250-9467-9BB94D05F929}"/>
                  </a:ext>
                </a:extLst>
              </p:cNvPr>
              <p:cNvGrpSpPr/>
              <p:nvPr/>
            </p:nvGrpSpPr>
            <p:grpSpPr>
              <a:xfrm>
                <a:off x="3714199" y="1519624"/>
                <a:ext cx="1166301" cy="1601366"/>
                <a:chOff x="4883886" y="1836142"/>
                <a:chExt cx="1166301" cy="1601366"/>
              </a:xfrm>
            </p:grpSpPr>
            <p:sp>
              <p:nvSpPr>
                <p:cNvPr id="151" name="Freeform 18">
                  <a:extLst>
                    <a:ext uri="{FF2B5EF4-FFF2-40B4-BE49-F238E27FC236}">
                      <a16:creationId xmlns:a16="http://schemas.microsoft.com/office/drawing/2014/main" id="{EF8D4164-A486-4EE6-8D7D-17E8EB4D8C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3886" y="1836142"/>
                  <a:ext cx="1166301" cy="1601366"/>
                </a:xfrm>
                <a:custGeom>
                  <a:avLst/>
                  <a:gdLst>
                    <a:gd name="T0" fmla="*/ 256 w 3071"/>
                    <a:gd name="T1" fmla="*/ 0 h 4098"/>
                    <a:gd name="T2" fmla="*/ 2047 w 3071"/>
                    <a:gd name="T3" fmla="*/ 0 h 4098"/>
                    <a:gd name="T4" fmla="*/ 3071 w 3071"/>
                    <a:gd name="T5" fmla="*/ 1025 h 4098"/>
                    <a:gd name="T6" fmla="*/ 3071 w 3071"/>
                    <a:gd name="T7" fmla="*/ 3842 h 4098"/>
                    <a:gd name="T8" fmla="*/ 3067 w 3071"/>
                    <a:gd name="T9" fmla="*/ 3883 h 4098"/>
                    <a:gd name="T10" fmla="*/ 3057 w 3071"/>
                    <a:gd name="T11" fmla="*/ 3923 h 4098"/>
                    <a:gd name="T12" fmla="*/ 3042 w 3071"/>
                    <a:gd name="T13" fmla="*/ 3959 h 4098"/>
                    <a:gd name="T14" fmla="*/ 3021 w 3071"/>
                    <a:gd name="T15" fmla="*/ 3992 h 4098"/>
                    <a:gd name="T16" fmla="*/ 2995 w 3071"/>
                    <a:gd name="T17" fmla="*/ 4022 h 4098"/>
                    <a:gd name="T18" fmla="*/ 2966 w 3071"/>
                    <a:gd name="T19" fmla="*/ 4048 h 4098"/>
                    <a:gd name="T20" fmla="*/ 2932 w 3071"/>
                    <a:gd name="T21" fmla="*/ 4069 h 4098"/>
                    <a:gd name="T22" fmla="*/ 2896 w 3071"/>
                    <a:gd name="T23" fmla="*/ 4084 h 4098"/>
                    <a:gd name="T24" fmla="*/ 2856 w 3071"/>
                    <a:gd name="T25" fmla="*/ 4094 h 4098"/>
                    <a:gd name="T26" fmla="*/ 2815 w 3071"/>
                    <a:gd name="T27" fmla="*/ 4098 h 4098"/>
                    <a:gd name="T28" fmla="*/ 256 w 3071"/>
                    <a:gd name="T29" fmla="*/ 4098 h 4098"/>
                    <a:gd name="T30" fmla="*/ 215 w 3071"/>
                    <a:gd name="T31" fmla="*/ 4094 h 4098"/>
                    <a:gd name="T32" fmla="*/ 175 w 3071"/>
                    <a:gd name="T33" fmla="*/ 4084 h 4098"/>
                    <a:gd name="T34" fmla="*/ 138 w 3071"/>
                    <a:gd name="T35" fmla="*/ 4069 h 4098"/>
                    <a:gd name="T36" fmla="*/ 104 w 3071"/>
                    <a:gd name="T37" fmla="*/ 4048 h 4098"/>
                    <a:gd name="T38" fmla="*/ 75 w 3071"/>
                    <a:gd name="T39" fmla="*/ 4022 h 4098"/>
                    <a:gd name="T40" fmla="*/ 50 w 3071"/>
                    <a:gd name="T41" fmla="*/ 3992 h 4098"/>
                    <a:gd name="T42" fmla="*/ 29 w 3071"/>
                    <a:gd name="T43" fmla="*/ 3959 h 4098"/>
                    <a:gd name="T44" fmla="*/ 13 w 3071"/>
                    <a:gd name="T45" fmla="*/ 3923 h 4098"/>
                    <a:gd name="T46" fmla="*/ 3 w 3071"/>
                    <a:gd name="T47" fmla="*/ 3883 h 4098"/>
                    <a:gd name="T48" fmla="*/ 0 w 3071"/>
                    <a:gd name="T49" fmla="*/ 3842 h 4098"/>
                    <a:gd name="T50" fmla="*/ 0 w 3071"/>
                    <a:gd name="T51" fmla="*/ 256 h 4098"/>
                    <a:gd name="T52" fmla="*/ 3 w 3071"/>
                    <a:gd name="T53" fmla="*/ 215 h 4098"/>
                    <a:gd name="T54" fmla="*/ 13 w 3071"/>
                    <a:gd name="T55" fmla="*/ 175 h 4098"/>
                    <a:gd name="T56" fmla="*/ 29 w 3071"/>
                    <a:gd name="T57" fmla="*/ 139 h 4098"/>
                    <a:gd name="T58" fmla="*/ 50 w 3071"/>
                    <a:gd name="T59" fmla="*/ 106 h 4098"/>
                    <a:gd name="T60" fmla="*/ 75 w 3071"/>
                    <a:gd name="T61" fmla="*/ 76 h 4098"/>
                    <a:gd name="T62" fmla="*/ 104 w 3071"/>
                    <a:gd name="T63" fmla="*/ 50 h 4098"/>
                    <a:gd name="T64" fmla="*/ 138 w 3071"/>
                    <a:gd name="T65" fmla="*/ 29 h 4098"/>
                    <a:gd name="T66" fmla="*/ 175 w 3071"/>
                    <a:gd name="T67" fmla="*/ 14 h 4098"/>
                    <a:gd name="T68" fmla="*/ 215 w 3071"/>
                    <a:gd name="T69" fmla="*/ 4 h 4098"/>
                    <a:gd name="T70" fmla="*/ 256 w 3071"/>
                    <a:gd name="T71" fmla="*/ 0 h 40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071" h="4098">
                      <a:moveTo>
                        <a:pt x="256" y="0"/>
                      </a:moveTo>
                      <a:lnTo>
                        <a:pt x="2047" y="0"/>
                      </a:lnTo>
                      <a:lnTo>
                        <a:pt x="3071" y="1025"/>
                      </a:lnTo>
                      <a:lnTo>
                        <a:pt x="3071" y="3842"/>
                      </a:lnTo>
                      <a:lnTo>
                        <a:pt x="3067" y="3883"/>
                      </a:lnTo>
                      <a:lnTo>
                        <a:pt x="3057" y="3923"/>
                      </a:lnTo>
                      <a:lnTo>
                        <a:pt x="3042" y="3959"/>
                      </a:lnTo>
                      <a:lnTo>
                        <a:pt x="3021" y="3992"/>
                      </a:lnTo>
                      <a:lnTo>
                        <a:pt x="2995" y="4022"/>
                      </a:lnTo>
                      <a:lnTo>
                        <a:pt x="2966" y="4048"/>
                      </a:lnTo>
                      <a:lnTo>
                        <a:pt x="2932" y="4069"/>
                      </a:lnTo>
                      <a:lnTo>
                        <a:pt x="2896" y="4084"/>
                      </a:lnTo>
                      <a:lnTo>
                        <a:pt x="2856" y="4094"/>
                      </a:lnTo>
                      <a:lnTo>
                        <a:pt x="2815" y="4098"/>
                      </a:lnTo>
                      <a:lnTo>
                        <a:pt x="256" y="4098"/>
                      </a:lnTo>
                      <a:lnTo>
                        <a:pt x="215" y="4094"/>
                      </a:lnTo>
                      <a:lnTo>
                        <a:pt x="175" y="4084"/>
                      </a:lnTo>
                      <a:lnTo>
                        <a:pt x="138" y="4069"/>
                      </a:lnTo>
                      <a:lnTo>
                        <a:pt x="104" y="4048"/>
                      </a:lnTo>
                      <a:lnTo>
                        <a:pt x="75" y="4022"/>
                      </a:lnTo>
                      <a:lnTo>
                        <a:pt x="50" y="3992"/>
                      </a:lnTo>
                      <a:lnTo>
                        <a:pt x="29" y="3959"/>
                      </a:lnTo>
                      <a:lnTo>
                        <a:pt x="13" y="3923"/>
                      </a:lnTo>
                      <a:lnTo>
                        <a:pt x="3" y="3883"/>
                      </a:lnTo>
                      <a:lnTo>
                        <a:pt x="0" y="3842"/>
                      </a:lnTo>
                      <a:lnTo>
                        <a:pt x="0" y="256"/>
                      </a:lnTo>
                      <a:lnTo>
                        <a:pt x="3" y="215"/>
                      </a:lnTo>
                      <a:lnTo>
                        <a:pt x="13" y="175"/>
                      </a:lnTo>
                      <a:lnTo>
                        <a:pt x="29" y="139"/>
                      </a:lnTo>
                      <a:lnTo>
                        <a:pt x="50" y="106"/>
                      </a:lnTo>
                      <a:lnTo>
                        <a:pt x="75" y="76"/>
                      </a:lnTo>
                      <a:lnTo>
                        <a:pt x="104" y="50"/>
                      </a:lnTo>
                      <a:lnTo>
                        <a:pt x="138" y="29"/>
                      </a:lnTo>
                      <a:lnTo>
                        <a:pt x="175" y="14"/>
                      </a:lnTo>
                      <a:lnTo>
                        <a:pt x="215" y="4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rgbClr val="E5F0F0"/>
                </a:solidFill>
                <a:ln w="0">
                  <a:solidFill>
                    <a:srgbClr val="E5F0F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152" name="Freeform 19">
                  <a:extLst>
                    <a:ext uri="{FF2B5EF4-FFF2-40B4-BE49-F238E27FC236}">
                      <a16:creationId xmlns:a16="http://schemas.microsoft.com/office/drawing/2014/main" id="{86675EF7-2D24-4301-A9A2-D4E59A8D79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1293" y="1836142"/>
                  <a:ext cx="388894" cy="400537"/>
                </a:xfrm>
                <a:custGeom>
                  <a:avLst/>
                  <a:gdLst>
                    <a:gd name="T0" fmla="*/ 0 w 1024"/>
                    <a:gd name="T1" fmla="*/ 0 h 1025"/>
                    <a:gd name="T2" fmla="*/ 1024 w 1024"/>
                    <a:gd name="T3" fmla="*/ 1025 h 1025"/>
                    <a:gd name="T4" fmla="*/ 256 w 1024"/>
                    <a:gd name="T5" fmla="*/ 1025 h 1025"/>
                    <a:gd name="T6" fmla="*/ 215 w 1024"/>
                    <a:gd name="T7" fmla="*/ 1021 h 1025"/>
                    <a:gd name="T8" fmla="*/ 175 w 1024"/>
                    <a:gd name="T9" fmla="*/ 1011 h 1025"/>
                    <a:gd name="T10" fmla="*/ 138 w 1024"/>
                    <a:gd name="T11" fmla="*/ 996 h 1025"/>
                    <a:gd name="T12" fmla="*/ 105 w 1024"/>
                    <a:gd name="T13" fmla="*/ 975 h 1025"/>
                    <a:gd name="T14" fmla="*/ 75 w 1024"/>
                    <a:gd name="T15" fmla="*/ 949 h 1025"/>
                    <a:gd name="T16" fmla="*/ 50 w 1024"/>
                    <a:gd name="T17" fmla="*/ 919 h 1025"/>
                    <a:gd name="T18" fmla="*/ 29 w 1024"/>
                    <a:gd name="T19" fmla="*/ 885 h 1025"/>
                    <a:gd name="T20" fmla="*/ 13 w 1024"/>
                    <a:gd name="T21" fmla="*/ 849 h 1025"/>
                    <a:gd name="T22" fmla="*/ 3 w 1024"/>
                    <a:gd name="T23" fmla="*/ 810 h 1025"/>
                    <a:gd name="T24" fmla="*/ 0 w 1024"/>
                    <a:gd name="T25" fmla="*/ 769 h 1025"/>
                    <a:gd name="T26" fmla="*/ 0 w 1024"/>
                    <a:gd name="T27" fmla="*/ 0 h 10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24" h="1025">
                      <a:moveTo>
                        <a:pt x="0" y="0"/>
                      </a:moveTo>
                      <a:lnTo>
                        <a:pt x="1024" y="1025"/>
                      </a:lnTo>
                      <a:lnTo>
                        <a:pt x="256" y="1025"/>
                      </a:lnTo>
                      <a:lnTo>
                        <a:pt x="215" y="1021"/>
                      </a:lnTo>
                      <a:lnTo>
                        <a:pt x="175" y="1011"/>
                      </a:lnTo>
                      <a:lnTo>
                        <a:pt x="138" y="996"/>
                      </a:lnTo>
                      <a:lnTo>
                        <a:pt x="105" y="975"/>
                      </a:lnTo>
                      <a:lnTo>
                        <a:pt x="75" y="949"/>
                      </a:lnTo>
                      <a:lnTo>
                        <a:pt x="50" y="919"/>
                      </a:lnTo>
                      <a:lnTo>
                        <a:pt x="29" y="885"/>
                      </a:lnTo>
                      <a:lnTo>
                        <a:pt x="13" y="849"/>
                      </a:lnTo>
                      <a:lnTo>
                        <a:pt x="3" y="810"/>
                      </a:lnTo>
                      <a:lnTo>
                        <a:pt x="0" y="76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FC7CC"/>
                </a:solidFill>
                <a:ln w="0">
                  <a:solidFill>
                    <a:srgbClr val="AFC7CC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53" name="Freeform 20">
                  <a:extLst>
                    <a:ext uri="{FF2B5EF4-FFF2-40B4-BE49-F238E27FC236}">
                      <a16:creationId xmlns:a16="http://schemas.microsoft.com/office/drawing/2014/main" id="{EA1FEBDC-332F-43B4-9EC5-D057EFCEEE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58516" y="2236679"/>
                  <a:ext cx="291671" cy="300109"/>
                </a:xfrm>
                <a:custGeom>
                  <a:avLst/>
                  <a:gdLst>
                    <a:gd name="T0" fmla="*/ 0 w 768"/>
                    <a:gd name="T1" fmla="*/ 0 h 768"/>
                    <a:gd name="T2" fmla="*/ 768 w 768"/>
                    <a:gd name="T3" fmla="*/ 0 h 768"/>
                    <a:gd name="T4" fmla="*/ 768 w 768"/>
                    <a:gd name="T5" fmla="*/ 768 h 768"/>
                    <a:gd name="T6" fmla="*/ 0 w 768"/>
                    <a:gd name="T7" fmla="*/ 0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8" h="768">
                      <a:moveTo>
                        <a:pt x="0" y="0"/>
                      </a:moveTo>
                      <a:lnTo>
                        <a:pt x="768" y="0"/>
                      </a:lnTo>
                      <a:lnTo>
                        <a:pt x="768" y="7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DE0E6"/>
                </a:solidFill>
                <a:ln w="0">
                  <a:solidFill>
                    <a:srgbClr val="CDE0E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6" name="그룹 145">
                <a:extLst>
                  <a:ext uri="{FF2B5EF4-FFF2-40B4-BE49-F238E27FC236}">
                    <a16:creationId xmlns:a16="http://schemas.microsoft.com/office/drawing/2014/main" id="{2D61B7FF-E56D-406D-A4E9-29FF70F92B8B}"/>
                  </a:ext>
                </a:extLst>
              </p:cNvPr>
              <p:cNvGrpSpPr/>
              <p:nvPr/>
            </p:nvGrpSpPr>
            <p:grpSpPr>
              <a:xfrm>
                <a:off x="3431004" y="1876214"/>
                <a:ext cx="694534" cy="1006184"/>
                <a:chOff x="3446219" y="1964948"/>
                <a:chExt cx="694534" cy="1006184"/>
              </a:xfrm>
            </p:grpSpPr>
            <p:sp>
              <p:nvSpPr>
                <p:cNvPr id="148" name="Freeform 25">
                  <a:extLst>
                    <a:ext uri="{FF2B5EF4-FFF2-40B4-BE49-F238E27FC236}">
                      <a16:creationId xmlns:a16="http://schemas.microsoft.com/office/drawing/2014/main" id="{60F0F10C-32BF-4095-87CA-E839994537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421068">
                  <a:off x="3744753" y="2870704"/>
                  <a:ext cx="396000" cy="100428"/>
                </a:xfrm>
                <a:custGeom>
                  <a:avLst/>
                  <a:gdLst>
                    <a:gd name="T0" fmla="*/ 2559 w 2559"/>
                    <a:gd name="T1" fmla="*/ 0 h 257"/>
                    <a:gd name="T2" fmla="*/ 2559 w 2559"/>
                    <a:gd name="T3" fmla="*/ 128 h 257"/>
                    <a:gd name="T4" fmla="*/ 2556 w 2559"/>
                    <a:gd name="T5" fmla="*/ 158 h 257"/>
                    <a:gd name="T6" fmla="*/ 2546 w 2559"/>
                    <a:gd name="T7" fmla="*/ 185 h 257"/>
                    <a:gd name="T8" fmla="*/ 2531 w 2559"/>
                    <a:gd name="T9" fmla="*/ 209 h 257"/>
                    <a:gd name="T10" fmla="*/ 2511 w 2559"/>
                    <a:gd name="T11" fmla="*/ 229 h 257"/>
                    <a:gd name="T12" fmla="*/ 2487 w 2559"/>
                    <a:gd name="T13" fmla="*/ 244 h 257"/>
                    <a:gd name="T14" fmla="*/ 2461 w 2559"/>
                    <a:gd name="T15" fmla="*/ 254 h 257"/>
                    <a:gd name="T16" fmla="*/ 2431 w 2559"/>
                    <a:gd name="T17" fmla="*/ 257 h 257"/>
                    <a:gd name="T18" fmla="*/ 0 w 2559"/>
                    <a:gd name="T19" fmla="*/ 257 h 257"/>
                    <a:gd name="T20" fmla="*/ 0 w 2559"/>
                    <a:gd name="T21" fmla="*/ 128 h 257"/>
                    <a:gd name="T22" fmla="*/ 2431 w 2559"/>
                    <a:gd name="T23" fmla="*/ 128 h 257"/>
                    <a:gd name="T24" fmla="*/ 2461 w 2559"/>
                    <a:gd name="T25" fmla="*/ 126 h 257"/>
                    <a:gd name="T26" fmla="*/ 2487 w 2559"/>
                    <a:gd name="T27" fmla="*/ 116 h 257"/>
                    <a:gd name="T28" fmla="*/ 2511 w 2559"/>
                    <a:gd name="T29" fmla="*/ 101 h 257"/>
                    <a:gd name="T30" fmla="*/ 2531 w 2559"/>
                    <a:gd name="T31" fmla="*/ 81 h 257"/>
                    <a:gd name="T32" fmla="*/ 2546 w 2559"/>
                    <a:gd name="T33" fmla="*/ 56 h 257"/>
                    <a:gd name="T34" fmla="*/ 2556 w 2559"/>
                    <a:gd name="T35" fmla="*/ 30 h 257"/>
                    <a:gd name="T36" fmla="*/ 2559 w 2559"/>
                    <a:gd name="T37" fmla="*/ 0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559" h="257">
                      <a:moveTo>
                        <a:pt x="2559" y="0"/>
                      </a:moveTo>
                      <a:lnTo>
                        <a:pt x="2559" y="128"/>
                      </a:lnTo>
                      <a:lnTo>
                        <a:pt x="2556" y="158"/>
                      </a:lnTo>
                      <a:lnTo>
                        <a:pt x="2546" y="185"/>
                      </a:lnTo>
                      <a:lnTo>
                        <a:pt x="2531" y="209"/>
                      </a:lnTo>
                      <a:lnTo>
                        <a:pt x="2511" y="229"/>
                      </a:lnTo>
                      <a:lnTo>
                        <a:pt x="2487" y="244"/>
                      </a:lnTo>
                      <a:lnTo>
                        <a:pt x="2461" y="254"/>
                      </a:lnTo>
                      <a:lnTo>
                        <a:pt x="2431" y="257"/>
                      </a:lnTo>
                      <a:lnTo>
                        <a:pt x="0" y="257"/>
                      </a:lnTo>
                      <a:lnTo>
                        <a:pt x="0" y="128"/>
                      </a:lnTo>
                      <a:lnTo>
                        <a:pt x="2431" y="128"/>
                      </a:lnTo>
                      <a:lnTo>
                        <a:pt x="2461" y="126"/>
                      </a:lnTo>
                      <a:lnTo>
                        <a:pt x="2487" y="116"/>
                      </a:lnTo>
                      <a:lnTo>
                        <a:pt x="2511" y="101"/>
                      </a:lnTo>
                      <a:lnTo>
                        <a:pt x="2531" y="81"/>
                      </a:lnTo>
                      <a:lnTo>
                        <a:pt x="2546" y="56"/>
                      </a:lnTo>
                      <a:lnTo>
                        <a:pt x="2556" y="30"/>
                      </a:lnTo>
                      <a:lnTo>
                        <a:pt x="2559" y="0"/>
                      </a:lnTo>
                      <a:close/>
                    </a:path>
                  </a:pathLst>
                </a:custGeom>
                <a:solidFill>
                  <a:srgbClr val="CDE0E6"/>
                </a:solidFill>
                <a:ln w="0">
                  <a:solidFill>
                    <a:srgbClr val="CDE0E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49" name="Freeform 21">
                  <a:extLst>
                    <a:ext uri="{FF2B5EF4-FFF2-40B4-BE49-F238E27FC236}">
                      <a16:creationId xmlns:a16="http://schemas.microsoft.com/office/drawing/2014/main" id="{34AD2ECA-9406-4752-9257-6343B6ECA8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6200000">
                  <a:off x="3305333" y="2105834"/>
                  <a:ext cx="970767" cy="688996"/>
                </a:xfrm>
                <a:prstGeom prst="trapezoid">
                  <a:avLst>
                    <a:gd name="adj" fmla="val 7738"/>
                  </a:avLst>
                </a:prstGeom>
                <a:solidFill>
                  <a:srgbClr val="1F7246"/>
                </a:solidFill>
                <a:ln w="0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50" name="TextBox 149">
                  <a:extLst>
                    <a:ext uri="{FF2B5EF4-FFF2-40B4-BE49-F238E27FC236}">
                      <a16:creationId xmlns:a16="http://schemas.microsoft.com/office/drawing/2014/main" id="{2EF3C3CF-B551-4B82-A557-63D3FAD7D848}"/>
                    </a:ext>
                  </a:extLst>
                </p:cNvPr>
                <p:cNvSpPr txBox="1"/>
                <p:nvPr/>
              </p:nvSpPr>
              <p:spPr>
                <a:xfrm>
                  <a:off x="3502228" y="2070521"/>
                  <a:ext cx="586841" cy="833680"/>
                </a:xfrm>
                <a:prstGeom prst="rect">
                  <a:avLst/>
                </a:prstGeom>
                <a:noFill/>
                <a:scene3d>
                  <a:camera prst="obliqueBottomLeft"/>
                  <a:lightRig rig="threePt" dir="t"/>
                </a:scene3d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X</a:t>
                  </a:r>
                  <a:endParaRPr lang="ko-KR" altLang="en-US" sz="4000" b="1" dirty="0" err="1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47" name="직사각형 146">
                <a:extLst>
                  <a:ext uri="{FF2B5EF4-FFF2-40B4-BE49-F238E27FC236}">
                    <a16:creationId xmlns:a16="http://schemas.microsoft.com/office/drawing/2014/main" id="{B2265844-7768-40FB-A0E7-ED83A158D420}"/>
                  </a:ext>
                </a:extLst>
              </p:cNvPr>
              <p:cNvSpPr/>
              <p:nvPr/>
            </p:nvSpPr>
            <p:spPr>
              <a:xfrm>
                <a:off x="3573059" y="2773375"/>
                <a:ext cx="1453236" cy="3987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맑은 고딕" panose="020B0503020000020004" pitchFamily="50" charset="-127"/>
                  </a:rPr>
                  <a:t>C</a:t>
                </a:r>
                <a:r>
                  <a:rPr lang="ko-KR" altLang="ko-KR" sz="1600" dirty="0" err="1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맑은 고딕" panose="020B0503020000020004" pitchFamily="50" charset="-127"/>
                  </a:rPr>
                  <a:t>u</a:t>
                </a:r>
                <a:r>
                  <a:rPr lang="en-US" altLang="ko-KR" sz="16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맑은 고딕" panose="020B0503020000020004" pitchFamily="50" charset="-127"/>
                  </a:rPr>
                  <a:t>stom.csv</a:t>
                </a:r>
                <a:endPara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154" name="그룹 153">
              <a:extLst>
                <a:ext uri="{FF2B5EF4-FFF2-40B4-BE49-F238E27FC236}">
                  <a16:creationId xmlns:a16="http://schemas.microsoft.com/office/drawing/2014/main" id="{7C10EC88-1A0B-4E64-A55E-9F9BEFC25E35}"/>
                </a:ext>
              </a:extLst>
            </p:cNvPr>
            <p:cNvGrpSpPr/>
            <p:nvPr/>
          </p:nvGrpSpPr>
          <p:grpSpPr>
            <a:xfrm>
              <a:off x="3312910" y="4162987"/>
              <a:ext cx="1437470" cy="1392976"/>
              <a:chOff x="3431004" y="1519624"/>
              <a:chExt cx="1623198" cy="1653183"/>
            </a:xfrm>
          </p:grpSpPr>
          <p:grpSp>
            <p:nvGrpSpPr>
              <p:cNvPr id="155" name="그룹 154">
                <a:extLst>
                  <a:ext uri="{FF2B5EF4-FFF2-40B4-BE49-F238E27FC236}">
                    <a16:creationId xmlns:a16="http://schemas.microsoft.com/office/drawing/2014/main" id="{AF2C08C6-8164-4264-B228-7830C22EB1D1}"/>
                  </a:ext>
                </a:extLst>
              </p:cNvPr>
              <p:cNvGrpSpPr/>
              <p:nvPr/>
            </p:nvGrpSpPr>
            <p:grpSpPr>
              <a:xfrm>
                <a:off x="3714199" y="1519624"/>
                <a:ext cx="1166301" cy="1601366"/>
                <a:chOff x="4883886" y="1836142"/>
                <a:chExt cx="1166301" cy="1601366"/>
              </a:xfrm>
            </p:grpSpPr>
            <p:sp>
              <p:nvSpPr>
                <p:cNvPr id="161" name="Freeform 18">
                  <a:extLst>
                    <a:ext uri="{FF2B5EF4-FFF2-40B4-BE49-F238E27FC236}">
                      <a16:creationId xmlns:a16="http://schemas.microsoft.com/office/drawing/2014/main" id="{877652A4-7A83-4C65-9C57-E41077981F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3886" y="1836142"/>
                  <a:ext cx="1166301" cy="1601366"/>
                </a:xfrm>
                <a:custGeom>
                  <a:avLst/>
                  <a:gdLst>
                    <a:gd name="T0" fmla="*/ 256 w 3071"/>
                    <a:gd name="T1" fmla="*/ 0 h 4098"/>
                    <a:gd name="T2" fmla="*/ 2047 w 3071"/>
                    <a:gd name="T3" fmla="*/ 0 h 4098"/>
                    <a:gd name="T4" fmla="*/ 3071 w 3071"/>
                    <a:gd name="T5" fmla="*/ 1025 h 4098"/>
                    <a:gd name="T6" fmla="*/ 3071 w 3071"/>
                    <a:gd name="T7" fmla="*/ 3842 h 4098"/>
                    <a:gd name="T8" fmla="*/ 3067 w 3071"/>
                    <a:gd name="T9" fmla="*/ 3883 h 4098"/>
                    <a:gd name="T10" fmla="*/ 3057 w 3071"/>
                    <a:gd name="T11" fmla="*/ 3923 h 4098"/>
                    <a:gd name="T12" fmla="*/ 3042 w 3071"/>
                    <a:gd name="T13" fmla="*/ 3959 h 4098"/>
                    <a:gd name="T14" fmla="*/ 3021 w 3071"/>
                    <a:gd name="T15" fmla="*/ 3992 h 4098"/>
                    <a:gd name="T16" fmla="*/ 2995 w 3071"/>
                    <a:gd name="T17" fmla="*/ 4022 h 4098"/>
                    <a:gd name="T18" fmla="*/ 2966 w 3071"/>
                    <a:gd name="T19" fmla="*/ 4048 h 4098"/>
                    <a:gd name="T20" fmla="*/ 2932 w 3071"/>
                    <a:gd name="T21" fmla="*/ 4069 h 4098"/>
                    <a:gd name="T22" fmla="*/ 2896 w 3071"/>
                    <a:gd name="T23" fmla="*/ 4084 h 4098"/>
                    <a:gd name="T24" fmla="*/ 2856 w 3071"/>
                    <a:gd name="T25" fmla="*/ 4094 h 4098"/>
                    <a:gd name="T26" fmla="*/ 2815 w 3071"/>
                    <a:gd name="T27" fmla="*/ 4098 h 4098"/>
                    <a:gd name="T28" fmla="*/ 256 w 3071"/>
                    <a:gd name="T29" fmla="*/ 4098 h 4098"/>
                    <a:gd name="T30" fmla="*/ 215 w 3071"/>
                    <a:gd name="T31" fmla="*/ 4094 h 4098"/>
                    <a:gd name="T32" fmla="*/ 175 w 3071"/>
                    <a:gd name="T33" fmla="*/ 4084 h 4098"/>
                    <a:gd name="T34" fmla="*/ 138 w 3071"/>
                    <a:gd name="T35" fmla="*/ 4069 h 4098"/>
                    <a:gd name="T36" fmla="*/ 104 w 3071"/>
                    <a:gd name="T37" fmla="*/ 4048 h 4098"/>
                    <a:gd name="T38" fmla="*/ 75 w 3071"/>
                    <a:gd name="T39" fmla="*/ 4022 h 4098"/>
                    <a:gd name="T40" fmla="*/ 50 w 3071"/>
                    <a:gd name="T41" fmla="*/ 3992 h 4098"/>
                    <a:gd name="T42" fmla="*/ 29 w 3071"/>
                    <a:gd name="T43" fmla="*/ 3959 h 4098"/>
                    <a:gd name="T44" fmla="*/ 13 w 3071"/>
                    <a:gd name="T45" fmla="*/ 3923 h 4098"/>
                    <a:gd name="T46" fmla="*/ 3 w 3071"/>
                    <a:gd name="T47" fmla="*/ 3883 h 4098"/>
                    <a:gd name="T48" fmla="*/ 0 w 3071"/>
                    <a:gd name="T49" fmla="*/ 3842 h 4098"/>
                    <a:gd name="T50" fmla="*/ 0 w 3071"/>
                    <a:gd name="T51" fmla="*/ 256 h 4098"/>
                    <a:gd name="T52" fmla="*/ 3 w 3071"/>
                    <a:gd name="T53" fmla="*/ 215 h 4098"/>
                    <a:gd name="T54" fmla="*/ 13 w 3071"/>
                    <a:gd name="T55" fmla="*/ 175 h 4098"/>
                    <a:gd name="T56" fmla="*/ 29 w 3071"/>
                    <a:gd name="T57" fmla="*/ 139 h 4098"/>
                    <a:gd name="T58" fmla="*/ 50 w 3071"/>
                    <a:gd name="T59" fmla="*/ 106 h 4098"/>
                    <a:gd name="T60" fmla="*/ 75 w 3071"/>
                    <a:gd name="T61" fmla="*/ 76 h 4098"/>
                    <a:gd name="T62" fmla="*/ 104 w 3071"/>
                    <a:gd name="T63" fmla="*/ 50 h 4098"/>
                    <a:gd name="T64" fmla="*/ 138 w 3071"/>
                    <a:gd name="T65" fmla="*/ 29 h 4098"/>
                    <a:gd name="T66" fmla="*/ 175 w 3071"/>
                    <a:gd name="T67" fmla="*/ 14 h 4098"/>
                    <a:gd name="T68" fmla="*/ 215 w 3071"/>
                    <a:gd name="T69" fmla="*/ 4 h 4098"/>
                    <a:gd name="T70" fmla="*/ 256 w 3071"/>
                    <a:gd name="T71" fmla="*/ 0 h 40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071" h="4098">
                      <a:moveTo>
                        <a:pt x="256" y="0"/>
                      </a:moveTo>
                      <a:lnTo>
                        <a:pt x="2047" y="0"/>
                      </a:lnTo>
                      <a:lnTo>
                        <a:pt x="3071" y="1025"/>
                      </a:lnTo>
                      <a:lnTo>
                        <a:pt x="3071" y="3842"/>
                      </a:lnTo>
                      <a:lnTo>
                        <a:pt x="3067" y="3883"/>
                      </a:lnTo>
                      <a:lnTo>
                        <a:pt x="3057" y="3923"/>
                      </a:lnTo>
                      <a:lnTo>
                        <a:pt x="3042" y="3959"/>
                      </a:lnTo>
                      <a:lnTo>
                        <a:pt x="3021" y="3992"/>
                      </a:lnTo>
                      <a:lnTo>
                        <a:pt x="2995" y="4022"/>
                      </a:lnTo>
                      <a:lnTo>
                        <a:pt x="2966" y="4048"/>
                      </a:lnTo>
                      <a:lnTo>
                        <a:pt x="2932" y="4069"/>
                      </a:lnTo>
                      <a:lnTo>
                        <a:pt x="2896" y="4084"/>
                      </a:lnTo>
                      <a:lnTo>
                        <a:pt x="2856" y="4094"/>
                      </a:lnTo>
                      <a:lnTo>
                        <a:pt x="2815" y="4098"/>
                      </a:lnTo>
                      <a:lnTo>
                        <a:pt x="256" y="4098"/>
                      </a:lnTo>
                      <a:lnTo>
                        <a:pt x="215" y="4094"/>
                      </a:lnTo>
                      <a:lnTo>
                        <a:pt x="175" y="4084"/>
                      </a:lnTo>
                      <a:lnTo>
                        <a:pt x="138" y="4069"/>
                      </a:lnTo>
                      <a:lnTo>
                        <a:pt x="104" y="4048"/>
                      </a:lnTo>
                      <a:lnTo>
                        <a:pt x="75" y="4022"/>
                      </a:lnTo>
                      <a:lnTo>
                        <a:pt x="50" y="3992"/>
                      </a:lnTo>
                      <a:lnTo>
                        <a:pt x="29" y="3959"/>
                      </a:lnTo>
                      <a:lnTo>
                        <a:pt x="13" y="3923"/>
                      </a:lnTo>
                      <a:lnTo>
                        <a:pt x="3" y="3883"/>
                      </a:lnTo>
                      <a:lnTo>
                        <a:pt x="0" y="3842"/>
                      </a:lnTo>
                      <a:lnTo>
                        <a:pt x="0" y="256"/>
                      </a:lnTo>
                      <a:lnTo>
                        <a:pt x="3" y="215"/>
                      </a:lnTo>
                      <a:lnTo>
                        <a:pt x="13" y="175"/>
                      </a:lnTo>
                      <a:lnTo>
                        <a:pt x="29" y="139"/>
                      </a:lnTo>
                      <a:lnTo>
                        <a:pt x="50" y="106"/>
                      </a:lnTo>
                      <a:lnTo>
                        <a:pt x="75" y="76"/>
                      </a:lnTo>
                      <a:lnTo>
                        <a:pt x="104" y="50"/>
                      </a:lnTo>
                      <a:lnTo>
                        <a:pt x="138" y="29"/>
                      </a:lnTo>
                      <a:lnTo>
                        <a:pt x="175" y="14"/>
                      </a:lnTo>
                      <a:lnTo>
                        <a:pt x="215" y="4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rgbClr val="E5F0F0"/>
                </a:solidFill>
                <a:ln w="0">
                  <a:solidFill>
                    <a:srgbClr val="E5F0F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162" name="Freeform 19">
                  <a:extLst>
                    <a:ext uri="{FF2B5EF4-FFF2-40B4-BE49-F238E27FC236}">
                      <a16:creationId xmlns:a16="http://schemas.microsoft.com/office/drawing/2014/main" id="{33592F69-5EF0-49ED-A663-F7BD574C5C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1293" y="1836142"/>
                  <a:ext cx="388894" cy="400537"/>
                </a:xfrm>
                <a:custGeom>
                  <a:avLst/>
                  <a:gdLst>
                    <a:gd name="T0" fmla="*/ 0 w 1024"/>
                    <a:gd name="T1" fmla="*/ 0 h 1025"/>
                    <a:gd name="T2" fmla="*/ 1024 w 1024"/>
                    <a:gd name="T3" fmla="*/ 1025 h 1025"/>
                    <a:gd name="T4" fmla="*/ 256 w 1024"/>
                    <a:gd name="T5" fmla="*/ 1025 h 1025"/>
                    <a:gd name="T6" fmla="*/ 215 w 1024"/>
                    <a:gd name="T7" fmla="*/ 1021 h 1025"/>
                    <a:gd name="T8" fmla="*/ 175 w 1024"/>
                    <a:gd name="T9" fmla="*/ 1011 h 1025"/>
                    <a:gd name="T10" fmla="*/ 138 w 1024"/>
                    <a:gd name="T11" fmla="*/ 996 h 1025"/>
                    <a:gd name="T12" fmla="*/ 105 w 1024"/>
                    <a:gd name="T13" fmla="*/ 975 h 1025"/>
                    <a:gd name="T14" fmla="*/ 75 w 1024"/>
                    <a:gd name="T15" fmla="*/ 949 h 1025"/>
                    <a:gd name="T16" fmla="*/ 50 w 1024"/>
                    <a:gd name="T17" fmla="*/ 919 h 1025"/>
                    <a:gd name="T18" fmla="*/ 29 w 1024"/>
                    <a:gd name="T19" fmla="*/ 885 h 1025"/>
                    <a:gd name="T20" fmla="*/ 13 w 1024"/>
                    <a:gd name="T21" fmla="*/ 849 h 1025"/>
                    <a:gd name="T22" fmla="*/ 3 w 1024"/>
                    <a:gd name="T23" fmla="*/ 810 h 1025"/>
                    <a:gd name="T24" fmla="*/ 0 w 1024"/>
                    <a:gd name="T25" fmla="*/ 769 h 1025"/>
                    <a:gd name="T26" fmla="*/ 0 w 1024"/>
                    <a:gd name="T27" fmla="*/ 0 h 10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24" h="1025">
                      <a:moveTo>
                        <a:pt x="0" y="0"/>
                      </a:moveTo>
                      <a:lnTo>
                        <a:pt x="1024" y="1025"/>
                      </a:lnTo>
                      <a:lnTo>
                        <a:pt x="256" y="1025"/>
                      </a:lnTo>
                      <a:lnTo>
                        <a:pt x="215" y="1021"/>
                      </a:lnTo>
                      <a:lnTo>
                        <a:pt x="175" y="1011"/>
                      </a:lnTo>
                      <a:lnTo>
                        <a:pt x="138" y="996"/>
                      </a:lnTo>
                      <a:lnTo>
                        <a:pt x="105" y="975"/>
                      </a:lnTo>
                      <a:lnTo>
                        <a:pt x="75" y="949"/>
                      </a:lnTo>
                      <a:lnTo>
                        <a:pt x="50" y="919"/>
                      </a:lnTo>
                      <a:lnTo>
                        <a:pt x="29" y="885"/>
                      </a:lnTo>
                      <a:lnTo>
                        <a:pt x="13" y="849"/>
                      </a:lnTo>
                      <a:lnTo>
                        <a:pt x="3" y="810"/>
                      </a:lnTo>
                      <a:lnTo>
                        <a:pt x="0" y="76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FC7CC"/>
                </a:solidFill>
                <a:ln w="0">
                  <a:solidFill>
                    <a:srgbClr val="AFC7CC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63" name="Freeform 20">
                  <a:extLst>
                    <a:ext uri="{FF2B5EF4-FFF2-40B4-BE49-F238E27FC236}">
                      <a16:creationId xmlns:a16="http://schemas.microsoft.com/office/drawing/2014/main" id="{2191284B-2690-4FC7-9D87-95F719551D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58516" y="2236679"/>
                  <a:ext cx="291671" cy="300109"/>
                </a:xfrm>
                <a:custGeom>
                  <a:avLst/>
                  <a:gdLst>
                    <a:gd name="T0" fmla="*/ 0 w 768"/>
                    <a:gd name="T1" fmla="*/ 0 h 768"/>
                    <a:gd name="T2" fmla="*/ 768 w 768"/>
                    <a:gd name="T3" fmla="*/ 0 h 768"/>
                    <a:gd name="T4" fmla="*/ 768 w 768"/>
                    <a:gd name="T5" fmla="*/ 768 h 768"/>
                    <a:gd name="T6" fmla="*/ 0 w 768"/>
                    <a:gd name="T7" fmla="*/ 0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8" h="768">
                      <a:moveTo>
                        <a:pt x="0" y="0"/>
                      </a:moveTo>
                      <a:lnTo>
                        <a:pt x="768" y="0"/>
                      </a:lnTo>
                      <a:lnTo>
                        <a:pt x="768" y="7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DE0E6"/>
                </a:solidFill>
                <a:ln w="0">
                  <a:solidFill>
                    <a:srgbClr val="CDE0E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6" name="그룹 155">
                <a:extLst>
                  <a:ext uri="{FF2B5EF4-FFF2-40B4-BE49-F238E27FC236}">
                    <a16:creationId xmlns:a16="http://schemas.microsoft.com/office/drawing/2014/main" id="{289F2F87-7652-4354-87FD-3FD9197E9480}"/>
                  </a:ext>
                </a:extLst>
              </p:cNvPr>
              <p:cNvGrpSpPr/>
              <p:nvPr/>
            </p:nvGrpSpPr>
            <p:grpSpPr>
              <a:xfrm>
                <a:off x="3431004" y="1876214"/>
                <a:ext cx="694534" cy="1006184"/>
                <a:chOff x="3446219" y="1964948"/>
                <a:chExt cx="694534" cy="1006184"/>
              </a:xfrm>
            </p:grpSpPr>
            <p:sp>
              <p:nvSpPr>
                <p:cNvPr id="158" name="Freeform 25">
                  <a:extLst>
                    <a:ext uri="{FF2B5EF4-FFF2-40B4-BE49-F238E27FC236}">
                      <a16:creationId xmlns:a16="http://schemas.microsoft.com/office/drawing/2014/main" id="{80674D5F-C969-4894-9B0C-4D14E79B04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421068">
                  <a:off x="3744753" y="2870704"/>
                  <a:ext cx="396000" cy="100428"/>
                </a:xfrm>
                <a:custGeom>
                  <a:avLst/>
                  <a:gdLst>
                    <a:gd name="T0" fmla="*/ 2559 w 2559"/>
                    <a:gd name="T1" fmla="*/ 0 h 257"/>
                    <a:gd name="T2" fmla="*/ 2559 w 2559"/>
                    <a:gd name="T3" fmla="*/ 128 h 257"/>
                    <a:gd name="T4" fmla="*/ 2556 w 2559"/>
                    <a:gd name="T5" fmla="*/ 158 h 257"/>
                    <a:gd name="T6" fmla="*/ 2546 w 2559"/>
                    <a:gd name="T7" fmla="*/ 185 h 257"/>
                    <a:gd name="T8" fmla="*/ 2531 w 2559"/>
                    <a:gd name="T9" fmla="*/ 209 h 257"/>
                    <a:gd name="T10" fmla="*/ 2511 w 2559"/>
                    <a:gd name="T11" fmla="*/ 229 h 257"/>
                    <a:gd name="T12" fmla="*/ 2487 w 2559"/>
                    <a:gd name="T13" fmla="*/ 244 h 257"/>
                    <a:gd name="T14" fmla="*/ 2461 w 2559"/>
                    <a:gd name="T15" fmla="*/ 254 h 257"/>
                    <a:gd name="T16" fmla="*/ 2431 w 2559"/>
                    <a:gd name="T17" fmla="*/ 257 h 257"/>
                    <a:gd name="T18" fmla="*/ 0 w 2559"/>
                    <a:gd name="T19" fmla="*/ 257 h 257"/>
                    <a:gd name="T20" fmla="*/ 0 w 2559"/>
                    <a:gd name="T21" fmla="*/ 128 h 257"/>
                    <a:gd name="T22" fmla="*/ 2431 w 2559"/>
                    <a:gd name="T23" fmla="*/ 128 h 257"/>
                    <a:gd name="T24" fmla="*/ 2461 w 2559"/>
                    <a:gd name="T25" fmla="*/ 126 h 257"/>
                    <a:gd name="T26" fmla="*/ 2487 w 2559"/>
                    <a:gd name="T27" fmla="*/ 116 h 257"/>
                    <a:gd name="T28" fmla="*/ 2511 w 2559"/>
                    <a:gd name="T29" fmla="*/ 101 h 257"/>
                    <a:gd name="T30" fmla="*/ 2531 w 2559"/>
                    <a:gd name="T31" fmla="*/ 81 h 257"/>
                    <a:gd name="T32" fmla="*/ 2546 w 2559"/>
                    <a:gd name="T33" fmla="*/ 56 h 257"/>
                    <a:gd name="T34" fmla="*/ 2556 w 2559"/>
                    <a:gd name="T35" fmla="*/ 30 h 257"/>
                    <a:gd name="T36" fmla="*/ 2559 w 2559"/>
                    <a:gd name="T37" fmla="*/ 0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559" h="257">
                      <a:moveTo>
                        <a:pt x="2559" y="0"/>
                      </a:moveTo>
                      <a:lnTo>
                        <a:pt x="2559" y="128"/>
                      </a:lnTo>
                      <a:lnTo>
                        <a:pt x="2556" y="158"/>
                      </a:lnTo>
                      <a:lnTo>
                        <a:pt x="2546" y="185"/>
                      </a:lnTo>
                      <a:lnTo>
                        <a:pt x="2531" y="209"/>
                      </a:lnTo>
                      <a:lnTo>
                        <a:pt x="2511" y="229"/>
                      </a:lnTo>
                      <a:lnTo>
                        <a:pt x="2487" y="244"/>
                      </a:lnTo>
                      <a:lnTo>
                        <a:pt x="2461" y="254"/>
                      </a:lnTo>
                      <a:lnTo>
                        <a:pt x="2431" y="257"/>
                      </a:lnTo>
                      <a:lnTo>
                        <a:pt x="0" y="257"/>
                      </a:lnTo>
                      <a:lnTo>
                        <a:pt x="0" y="128"/>
                      </a:lnTo>
                      <a:lnTo>
                        <a:pt x="2431" y="128"/>
                      </a:lnTo>
                      <a:lnTo>
                        <a:pt x="2461" y="126"/>
                      </a:lnTo>
                      <a:lnTo>
                        <a:pt x="2487" y="116"/>
                      </a:lnTo>
                      <a:lnTo>
                        <a:pt x="2511" y="101"/>
                      </a:lnTo>
                      <a:lnTo>
                        <a:pt x="2531" y="81"/>
                      </a:lnTo>
                      <a:lnTo>
                        <a:pt x="2546" y="56"/>
                      </a:lnTo>
                      <a:lnTo>
                        <a:pt x="2556" y="30"/>
                      </a:lnTo>
                      <a:lnTo>
                        <a:pt x="2559" y="0"/>
                      </a:lnTo>
                      <a:close/>
                    </a:path>
                  </a:pathLst>
                </a:custGeom>
                <a:solidFill>
                  <a:srgbClr val="CDE0E6"/>
                </a:solidFill>
                <a:ln w="0">
                  <a:solidFill>
                    <a:srgbClr val="CDE0E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59" name="Freeform 21">
                  <a:extLst>
                    <a:ext uri="{FF2B5EF4-FFF2-40B4-BE49-F238E27FC236}">
                      <a16:creationId xmlns:a16="http://schemas.microsoft.com/office/drawing/2014/main" id="{3DC4777B-197E-4C1D-9447-F28BDB1A89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6200000">
                  <a:off x="3305333" y="2105834"/>
                  <a:ext cx="970767" cy="688996"/>
                </a:xfrm>
                <a:prstGeom prst="trapezoid">
                  <a:avLst>
                    <a:gd name="adj" fmla="val 7738"/>
                  </a:avLst>
                </a:prstGeom>
                <a:solidFill>
                  <a:srgbClr val="1F7246"/>
                </a:solidFill>
                <a:ln w="0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60" name="TextBox 159">
                  <a:extLst>
                    <a:ext uri="{FF2B5EF4-FFF2-40B4-BE49-F238E27FC236}">
                      <a16:creationId xmlns:a16="http://schemas.microsoft.com/office/drawing/2014/main" id="{9BDC24F2-A9D4-45CE-BFD1-DE9F987A77EE}"/>
                    </a:ext>
                  </a:extLst>
                </p:cNvPr>
                <p:cNvSpPr txBox="1"/>
                <p:nvPr/>
              </p:nvSpPr>
              <p:spPr>
                <a:xfrm>
                  <a:off x="3502228" y="2070183"/>
                  <a:ext cx="586841" cy="840119"/>
                </a:xfrm>
                <a:prstGeom prst="rect">
                  <a:avLst/>
                </a:prstGeom>
                <a:noFill/>
                <a:scene3d>
                  <a:camera prst="obliqueBottomLeft"/>
                  <a:lightRig rig="threePt" dir="t"/>
                </a:scene3d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X</a:t>
                  </a:r>
                  <a:endParaRPr lang="ko-KR" altLang="en-US" sz="4000" b="1" dirty="0" err="1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57" name="직사각형 156">
                <a:extLst>
                  <a:ext uri="{FF2B5EF4-FFF2-40B4-BE49-F238E27FC236}">
                    <a16:creationId xmlns:a16="http://schemas.microsoft.com/office/drawing/2014/main" id="{0C6961EE-5386-41C0-A38B-299596D1E1EA}"/>
                  </a:ext>
                </a:extLst>
              </p:cNvPr>
              <p:cNvSpPr/>
              <p:nvPr/>
            </p:nvSpPr>
            <p:spPr>
              <a:xfrm>
                <a:off x="3559016" y="2771011"/>
                <a:ext cx="1495186" cy="40179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맑은 고딕" panose="020B0503020000020004" pitchFamily="50" charset="-127"/>
                  </a:rPr>
                  <a:t>Session.csv</a:t>
                </a:r>
                <a:endPara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grpSp>
          <p:nvGrpSpPr>
            <p:cNvPr id="164" name="그룹 163">
              <a:extLst>
                <a:ext uri="{FF2B5EF4-FFF2-40B4-BE49-F238E27FC236}">
                  <a16:creationId xmlns:a16="http://schemas.microsoft.com/office/drawing/2014/main" id="{BF6653EC-C826-40DD-994E-0D63A6CB3318}"/>
                </a:ext>
              </a:extLst>
            </p:cNvPr>
            <p:cNvGrpSpPr/>
            <p:nvPr/>
          </p:nvGrpSpPr>
          <p:grpSpPr>
            <a:xfrm>
              <a:off x="4968224" y="4204496"/>
              <a:ext cx="1400400" cy="1362287"/>
              <a:chOff x="3431004" y="1519624"/>
              <a:chExt cx="1581337" cy="1653780"/>
            </a:xfrm>
          </p:grpSpPr>
          <p:grpSp>
            <p:nvGrpSpPr>
              <p:cNvPr id="165" name="그룹 164">
                <a:extLst>
                  <a:ext uri="{FF2B5EF4-FFF2-40B4-BE49-F238E27FC236}">
                    <a16:creationId xmlns:a16="http://schemas.microsoft.com/office/drawing/2014/main" id="{93CD27A1-1D2B-42CE-ACFE-1238DF8A4DCB}"/>
                  </a:ext>
                </a:extLst>
              </p:cNvPr>
              <p:cNvGrpSpPr/>
              <p:nvPr/>
            </p:nvGrpSpPr>
            <p:grpSpPr>
              <a:xfrm>
                <a:off x="3714199" y="1519624"/>
                <a:ext cx="1166301" cy="1601366"/>
                <a:chOff x="4883886" y="1836142"/>
                <a:chExt cx="1166301" cy="1601366"/>
              </a:xfrm>
            </p:grpSpPr>
            <p:sp>
              <p:nvSpPr>
                <p:cNvPr id="171" name="Freeform 18">
                  <a:extLst>
                    <a:ext uri="{FF2B5EF4-FFF2-40B4-BE49-F238E27FC236}">
                      <a16:creationId xmlns:a16="http://schemas.microsoft.com/office/drawing/2014/main" id="{A302D5A3-41C9-4DCF-9F84-84FD5D1180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83886" y="1836142"/>
                  <a:ext cx="1166301" cy="1601366"/>
                </a:xfrm>
                <a:custGeom>
                  <a:avLst/>
                  <a:gdLst>
                    <a:gd name="T0" fmla="*/ 256 w 3071"/>
                    <a:gd name="T1" fmla="*/ 0 h 4098"/>
                    <a:gd name="T2" fmla="*/ 2047 w 3071"/>
                    <a:gd name="T3" fmla="*/ 0 h 4098"/>
                    <a:gd name="T4" fmla="*/ 3071 w 3071"/>
                    <a:gd name="T5" fmla="*/ 1025 h 4098"/>
                    <a:gd name="T6" fmla="*/ 3071 w 3071"/>
                    <a:gd name="T7" fmla="*/ 3842 h 4098"/>
                    <a:gd name="T8" fmla="*/ 3067 w 3071"/>
                    <a:gd name="T9" fmla="*/ 3883 h 4098"/>
                    <a:gd name="T10" fmla="*/ 3057 w 3071"/>
                    <a:gd name="T11" fmla="*/ 3923 h 4098"/>
                    <a:gd name="T12" fmla="*/ 3042 w 3071"/>
                    <a:gd name="T13" fmla="*/ 3959 h 4098"/>
                    <a:gd name="T14" fmla="*/ 3021 w 3071"/>
                    <a:gd name="T15" fmla="*/ 3992 h 4098"/>
                    <a:gd name="T16" fmla="*/ 2995 w 3071"/>
                    <a:gd name="T17" fmla="*/ 4022 h 4098"/>
                    <a:gd name="T18" fmla="*/ 2966 w 3071"/>
                    <a:gd name="T19" fmla="*/ 4048 h 4098"/>
                    <a:gd name="T20" fmla="*/ 2932 w 3071"/>
                    <a:gd name="T21" fmla="*/ 4069 h 4098"/>
                    <a:gd name="T22" fmla="*/ 2896 w 3071"/>
                    <a:gd name="T23" fmla="*/ 4084 h 4098"/>
                    <a:gd name="T24" fmla="*/ 2856 w 3071"/>
                    <a:gd name="T25" fmla="*/ 4094 h 4098"/>
                    <a:gd name="T26" fmla="*/ 2815 w 3071"/>
                    <a:gd name="T27" fmla="*/ 4098 h 4098"/>
                    <a:gd name="T28" fmla="*/ 256 w 3071"/>
                    <a:gd name="T29" fmla="*/ 4098 h 4098"/>
                    <a:gd name="T30" fmla="*/ 215 w 3071"/>
                    <a:gd name="T31" fmla="*/ 4094 h 4098"/>
                    <a:gd name="T32" fmla="*/ 175 w 3071"/>
                    <a:gd name="T33" fmla="*/ 4084 h 4098"/>
                    <a:gd name="T34" fmla="*/ 138 w 3071"/>
                    <a:gd name="T35" fmla="*/ 4069 h 4098"/>
                    <a:gd name="T36" fmla="*/ 104 w 3071"/>
                    <a:gd name="T37" fmla="*/ 4048 h 4098"/>
                    <a:gd name="T38" fmla="*/ 75 w 3071"/>
                    <a:gd name="T39" fmla="*/ 4022 h 4098"/>
                    <a:gd name="T40" fmla="*/ 50 w 3071"/>
                    <a:gd name="T41" fmla="*/ 3992 h 4098"/>
                    <a:gd name="T42" fmla="*/ 29 w 3071"/>
                    <a:gd name="T43" fmla="*/ 3959 h 4098"/>
                    <a:gd name="T44" fmla="*/ 13 w 3071"/>
                    <a:gd name="T45" fmla="*/ 3923 h 4098"/>
                    <a:gd name="T46" fmla="*/ 3 w 3071"/>
                    <a:gd name="T47" fmla="*/ 3883 h 4098"/>
                    <a:gd name="T48" fmla="*/ 0 w 3071"/>
                    <a:gd name="T49" fmla="*/ 3842 h 4098"/>
                    <a:gd name="T50" fmla="*/ 0 w 3071"/>
                    <a:gd name="T51" fmla="*/ 256 h 4098"/>
                    <a:gd name="T52" fmla="*/ 3 w 3071"/>
                    <a:gd name="T53" fmla="*/ 215 h 4098"/>
                    <a:gd name="T54" fmla="*/ 13 w 3071"/>
                    <a:gd name="T55" fmla="*/ 175 h 4098"/>
                    <a:gd name="T56" fmla="*/ 29 w 3071"/>
                    <a:gd name="T57" fmla="*/ 139 h 4098"/>
                    <a:gd name="T58" fmla="*/ 50 w 3071"/>
                    <a:gd name="T59" fmla="*/ 106 h 4098"/>
                    <a:gd name="T60" fmla="*/ 75 w 3071"/>
                    <a:gd name="T61" fmla="*/ 76 h 4098"/>
                    <a:gd name="T62" fmla="*/ 104 w 3071"/>
                    <a:gd name="T63" fmla="*/ 50 h 4098"/>
                    <a:gd name="T64" fmla="*/ 138 w 3071"/>
                    <a:gd name="T65" fmla="*/ 29 h 4098"/>
                    <a:gd name="T66" fmla="*/ 175 w 3071"/>
                    <a:gd name="T67" fmla="*/ 14 h 4098"/>
                    <a:gd name="T68" fmla="*/ 215 w 3071"/>
                    <a:gd name="T69" fmla="*/ 4 h 4098"/>
                    <a:gd name="T70" fmla="*/ 256 w 3071"/>
                    <a:gd name="T71" fmla="*/ 0 h 40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071" h="4098">
                      <a:moveTo>
                        <a:pt x="256" y="0"/>
                      </a:moveTo>
                      <a:lnTo>
                        <a:pt x="2047" y="0"/>
                      </a:lnTo>
                      <a:lnTo>
                        <a:pt x="3071" y="1025"/>
                      </a:lnTo>
                      <a:lnTo>
                        <a:pt x="3071" y="3842"/>
                      </a:lnTo>
                      <a:lnTo>
                        <a:pt x="3067" y="3883"/>
                      </a:lnTo>
                      <a:lnTo>
                        <a:pt x="3057" y="3923"/>
                      </a:lnTo>
                      <a:lnTo>
                        <a:pt x="3042" y="3959"/>
                      </a:lnTo>
                      <a:lnTo>
                        <a:pt x="3021" y="3992"/>
                      </a:lnTo>
                      <a:lnTo>
                        <a:pt x="2995" y="4022"/>
                      </a:lnTo>
                      <a:lnTo>
                        <a:pt x="2966" y="4048"/>
                      </a:lnTo>
                      <a:lnTo>
                        <a:pt x="2932" y="4069"/>
                      </a:lnTo>
                      <a:lnTo>
                        <a:pt x="2896" y="4084"/>
                      </a:lnTo>
                      <a:lnTo>
                        <a:pt x="2856" y="4094"/>
                      </a:lnTo>
                      <a:lnTo>
                        <a:pt x="2815" y="4098"/>
                      </a:lnTo>
                      <a:lnTo>
                        <a:pt x="256" y="4098"/>
                      </a:lnTo>
                      <a:lnTo>
                        <a:pt x="215" y="4094"/>
                      </a:lnTo>
                      <a:lnTo>
                        <a:pt x="175" y="4084"/>
                      </a:lnTo>
                      <a:lnTo>
                        <a:pt x="138" y="4069"/>
                      </a:lnTo>
                      <a:lnTo>
                        <a:pt x="104" y="4048"/>
                      </a:lnTo>
                      <a:lnTo>
                        <a:pt x="75" y="4022"/>
                      </a:lnTo>
                      <a:lnTo>
                        <a:pt x="50" y="3992"/>
                      </a:lnTo>
                      <a:lnTo>
                        <a:pt x="29" y="3959"/>
                      </a:lnTo>
                      <a:lnTo>
                        <a:pt x="13" y="3923"/>
                      </a:lnTo>
                      <a:lnTo>
                        <a:pt x="3" y="3883"/>
                      </a:lnTo>
                      <a:lnTo>
                        <a:pt x="0" y="3842"/>
                      </a:lnTo>
                      <a:lnTo>
                        <a:pt x="0" y="256"/>
                      </a:lnTo>
                      <a:lnTo>
                        <a:pt x="3" y="215"/>
                      </a:lnTo>
                      <a:lnTo>
                        <a:pt x="13" y="175"/>
                      </a:lnTo>
                      <a:lnTo>
                        <a:pt x="29" y="139"/>
                      </a:lnTo>
                      <a:lnTo>
                        <a:pt x="50" y="106"/>
                      </a:lnTo>
                      <a:lnTo>
                        <a:pt x="75" y="76"/>
                      </a:lnTo>
                      <a:lnTo>
                        <a:pt x="104" y="50"/>
                      </a:lnTo>
                      <a:lnTo>
                        <a:pt x="138" y="29"/>
                      </a:lnTo>
                      <a:lnTo>
                        <a:pt x="175" y="14"/>
                      </a:lnTo>
                      <a:lnTo>
                        <a:pt x="215" y="4"/>
                      </a:lnTo>
                      <a:lnTo>
                        <a:pt x="256" y="0"/>
                      </a:lnTo>
                      <a:close/>
                    </a:path>
                  </a:pathLst>
                </a:custGeom>
                <a:solidFill>
                  <a:srgbClr val="E5F0F0"/>
                </a:solidFill>
                <a:ln w="0">
                  <a:solidFill>
                    <a:srgbClr val="E5F0F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 dirty="0"/>
                </a:p>
              </p:txBody>
            </p:sp>
            <p:sp>
              <p:nvSpPr>
                <p:cNvPr id="172" name="Freeform 19">
                  <a:extLst>
                    <a:ext uri="{FF2B5EF4-FFF2-40B4-BE49-F238E27FC236}">
                      <a16:creationId xmlns:a16="http://schemas.microsoft.com/office/drawing/2014/main" id="{C88FFB86-4632-4939-9625-29B03B8550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1293" y="1836142"/>
                  <a:ext cx="388894" cy="400537"/>
                </a:xfrm>
                <a:custGeom>
                  <a:avLst/>
                  <a:gdLst>
                    <a:gd name="T0" fmla="*/ 0 w 1024"/>
                    <a:gd name="T1" fmla="*/ 0 h 1025"/>
                    <a:gd name="T2" fmla="*/ 1024 w 1024"/>
                    <a:gd name="T3" fmla="*/ 1025 h 1025"/>
                    <a:gd name="T4" fmla="*/ 256 w 1024"/>
                    <a:gd name="T5" fmla="*/ 1025 h 1025"/>
                    <a:gd name="T6" fmla="*/ 215 w 1024"/>
                    <a:gd name="T7" fmla="*/ 1021 h 1025"/>
                    <a:gd name="T8" fmla="*/ 175 w 1024"/>
                    <a:gd name="T9" fmla="*/ 1011 h 1025"/>
                    <a:gd name="T10" fmla="*/ 138 w 1024"/>
                    <a:gd name="T11" fmla="*/ 996 h 1025"/>
                    <a:gd name="T12" fmla="*/ 105 w 1024"/>
                    <a:gd name="T13" fmla="*/ 975 h 1025"/>
                    <a:gd name="T14" fmla="*/ 75 w 1024"/>
                    <a:gd name="T15" fmla="*/ 949 h 1025"/>
                    <a:gd name="T16" fmla="*/ 50 w 1024"/>
                    <a:gd name="T17" fmla="*/ 919 h 1025"/>
                    <a:gd name="T18" fmla="*/ 29 w 1024"/>
                    <a:gd name="T19" fmla="*/ 885 h 1025"/>
                    <a:gd name="T20" fmla="*/ 13 w 1024"/>
                    <a:gd name="T21" fmla="*/ 849 h 1025"/>
                    <a:gd name="T22" fmla="*/ 3 w 1024"/>
                    <a:gd name="T23" fmla="*/ 810 h 1025"/>
                    <a:gd name="T24" fmla="*/ 0 w 1024"/>
                    <a:gd name="T25" fmla="*/ 769 h 1025"/>
                    <a:gd name="T26" fmla="*/ 0 w 1024"/>
                    <a:gd name="T27" fmla="*/ 0 h 10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24" h="1025">
                      <a:moveTo>
                        <a:pt x="0" y="0"/>
                      </a:moveTo>
                      <a:lnTo>
                        <a:pt x="1024" y="1025"/>
                      </a:lnTo>
                      <a:lnTo>
                        <a:pt x="256" y="1025"/>
                      </a:lnTo>
                      <a:lnTo>
                        <a:pt x="215" y="1021"/>
                      </a:lnTo>
                      <a:lnTo>
                        <a:pt x="175" y="1011"/>
                      </a:lnTo>
                      <a:lnTo>
                        <a:pt x="138" y="996"/>
                      </a:lnTo>
                      <a:lnTo>
                        <a:pt x="105" y="975"/>
                      </a:lnTo>
                      <a:lnTo>
                        <a:pt x="75" y="949"/>
                      </a:lnTo>
                      <a:lnTo>
                        <a:pt x="50" y="919"/>
                      </a:lnTo>
                      <a:lnTo>
                        <a:pt x="29" y="885"/>
                      </a:lnTo>
                      <a:lnTo>
                        <a:pt x="13" y="849"/>
                      </a:lnTo>
                      <a:lnTo>
                        <a:pt x="3" y="810"/>
                      </a:lnTo>
                      <a:lnTo>
                        <a:pt x="0" y="76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FC7CC"/>
                </a:solidFill>
                <a:ln w="0">
                  <a:solidFill>
                    <a:srgbClr val="AFC7CC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73" name="Freeform 20">
                  <a:extLst>
                    <a:ext uri="{FF2B5EF4-FFF2-40B4-BE49-F238E27FC236}">
                      <a16:creationId xmlns:a16="http://schemas.microsoft.com/office/drawing/2014/main" id="{B965B948-9F56-4A70-91E4-AB2959852A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58516" y="2236679"/>
                  <a:ext cx="291671" cy="300109"/>
                </a:xfrm>
                <a:custGeom>
                  <a:avLst/>
                  <a:gdLst>
                    <a:gd name="T0" fmla="*/ 0 w 768"/>
                    <a:gd name="T1" fmla="*/ 0 h 768"/>
                    <a:gd name="T2" fmla="*/ 768 w 768"/>
                    <a:gd name="T3" fmla="*/ 0 h 768"/>
                    <a:gd name="T4" fmla="*/ 768 w 768"/>
                    <a:gd name="T5" fmla="*/ 768 h 768"/>
                    <a:gd name="T6" fmla="*/ 0 w 768"/>
                    <a:gd name="T7" fmla="*/ 0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68" h="768">
                      <a:moveTo>
                        <a:pt x="0" y="0"/>
                      </a:moveTo>
                      <a:lnTo>
                        <a:pt x="768" y="0"/>
                      </a:lnTo>
                      <a:lnTo>
                        <a:pt x="768" y="76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DE0E6"/>
                </a:solidFill>
                <a:ln w="0">
                  <a:solidFill>
                    <a:srgbClr val="CDE0E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6" name="그룹 165">
                <a:extLst>
                  <a:ext uri="{FF2B5EF4-FFF2-40B4-BE49-F238E27FC236}">
                    <a16:creationId xmlns:a16="http://schemas.microsoft.com/office/drawing/2014/main" id="{63BCDD11-5F6C-44D5-AF46-C6AA01FC2A28}"/>
                  </a:ext>
                </a:extLst>
              </p:cNvPr>
              <p:cNvGrpSpPr/>
              <p:nvPr/>
            </p:nvGrpSpPr>
            <p:grpSpPr>
              <a:xfrm>
                <a:off x="3431004" y="1876214"/>
                <a:ext cx="694534" cy="1006184"/>
                <a:chOff x="3446219" y="1964948"/>
                <a:chExt cx="694534" cy="1006184"/>
              </a:xfrm>
            </p:grpSpPr>
            <p:sp>
              <p:nvSpPr>
                <p:cNvPr id="168" name="Freeform 25">
                  <a:extLst>
                    <a:ext uri="{FF2B5EF4-FFF2-40B4-BE49-F238E27FC236}">
                      <a16:creationId xmlns:a16="http://schemas.microsoft.com/office/drawing/2014/main" id="{1FB366B8-DBCD-46DE-8274-2471F9C363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421068">
                  <a:off x="3744753" y="2870704"/>
                  <a:ext cx="396000" cy="100428"/>
                </a:xfrm>
                <a:custGeom>
                  <a:avLst/>
                  <a:gdLst>
                    <a:gd name="T0" fmla="*/ 2559 w 2559"/>
                    <a:gd name="T1" fmla="*/ 0 h 257"/>
                    <a:gd name="T2" fmla="*/ 2559 w 2559"/>
                    <a:gd name="T3" fmla="*/ 128 h 257"/>
                    <a:gd name="T4" fmla="*/ 2556 w 2559"/>
                    <a:gd name="T5" fmla="*/ 158 h 257"/>
                    <a:gd name="T6" fmla="*/ 2546 w 2559"/>
                    <a:gd name="T7" fmla="*/ 185 h 257"/>
                    <a:gd name="T8" fmla="*/ 2531 w 2559"/>
                    <a:gd name="T9" fmla="*/ 209 h 257"/>
                    <a:gd name="T10" fmla="*/ 2511 w 2559"/>
                    <a:gd name="T11" fmla="*/ 229 h 257"/>
                    <a:gd name="T12" fmla="*/ 2487 w 2559"/>
                    <a:gd name="T13" fmla="*/ 244 h 257"/>
                    <a:gd name="T14" fmla="*/ 2461 w 2559"/>
                    <a:gd name="T15" fmla="*/ 254 h 257"/>
                    <a:gd name="T16" fmla="*/ 2431 w 2559"/>
                    <a:gd name="T17" fmla="*/ 257 h 257"/>
                    <a:gd name="T18" fmla="*/ 0 w 2559"/>
                    <a:gd name="T19" fmla="*/ 257 h 257"/>
                    <a:gd name="T20" fmla="*/ 0 w 2559"/>
                    <a:gd name="T21" fmla="*/ 128 h 257"/>
                    <a:gd name="T22" fmla="*/ 2431 w 2559"/>
                    <a:gd name="T23" fmla="*/ 128 h 257"/>
                    <a:gd name="T24" fmla="*/ 2461 w 2559"/>
                    <a:gd name="T25" fmla="*/ 126 h 257"/>
                    <a:gd name="T26" fmla="*/ 2487 w 2559"/>
                    <a:gd name="T27" fmla="*/ 116 h 257"/>
                    <a:gd name="T28" fmla="*/ 2511 w 2559"/>
                    <a:gd name="T29" fmla="*/ 101 h 257"/>
                    <a:gd name="T30" fmla="*/ 2531 w 2559"/>
                    <a:gd name="T31" fmla="*/ 81 h 257"/>
                    <a:gd name="T32" fmla="*/ 2546 w 2559"/>
                    <a:gd name="T33" fmla="*/ 56 h 257"/>
                    <a:gd name="T34" fmla="*/ 2556 w 2559"/>
                    <a:gd name="T35" fmla="*/ 30 h 257"/>
                    <a:gd name="T36" fmla="*/ 2559 w 2559"/>
                    <a:gd name="T37" fmla="*/ 0 h 2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559" h="257">
                      <a:moveTo>
                        <a:pt x="2559" y="0"/>
                      </a:moveTo>
                      <a:lnTo>
                        <a:pt x="2559" y="128"/>
                      </a:lnTo>
                      <a:lnTo>
                        <a:pt x="2556" y="158"/>
                      </a:lnTo>
                      <a:lnTo>
                        <a:pt x="2546" y="185"/>
                      </a:lnTo>
                      <a:lnTo>
                        <a:pt x="2531" y="209"/>
                      </a:lnTo>
                      <a:lnTo>
                        <a:pt x="2511" y="229"/>
                      </a:lnTo>
                      <a:lnTo>
                        <a:pt x="2487" y="244"/>
                      </a:lnTo>
                      <a:lnTo>
                        <a:pt x="2461" y="254"/>
                      </a:lnTo>
                      <a:lnTo>
                        <a:pt x="2431" y="257"/>
                      </a:lnTo>
                      <a:lnTo>
                        <a:pt x="0" y="257"/>
                      </a:lnTo>
                      <a:lnTo>
                        <a:pt x="0" y="128"/>
                      </a:lnTo>
                      <a:lnTo>
                        <a:pt x="2431" y="128"/>
                      </a:lnTo>
                      <a:lnTo>
                        <a:pt x="2461" y="126"/>
                      </a:lnTo>
                      <a:lnTo>
                        <a:pt x="2487" y="116"/>
                      </a:lnTo>
                      <a:lnTo>
                        <a:pt x="2511" y="101"/>
                      </a:lnTo>
                      <a:lnTo>
                        <a:pt x="2531" y="81"/>
                      </a:lnTo>
                      <a:lnTo>
                        <a:pt x="2546" y="56"/>
                      </a:lnTo>
                      <a:lnTo>
                        <a:pt x="2556" y="30"/>
                      </a:lnTo>
                      <a:lnTo>
                        <a:pt x="2559" y="0"/>
                      </a:lnTo>
                      <a:close/>
                    </a:path>
                  </a:pathLst>
                </a:custGeom>
                <a:solidFill>
                  <a:srgbClr val="CDE0E6"/>
                </a:solidFill>
                <a:ln w="0">
                  <a:solidFill>
                    <a:srgbClr val="CDE0E6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69" name="Freeform 21">
                  <a:extLst>
                    <a:ext uri="{FF2B5EF4-FFF2-40B4-BE49-F238E27FC236}">
                      <a16:creationId xmlns:a16="http://schemas.microsoft.com/office/drawing/2014/main" id="{869ACFB5-CA11-42CA-AB39-50C083BE8C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6200000">
                  <a:off x="3305333" y="2105834"/>
                  <a:ext cx="970767" cy="688996"/>
                </a:xfrm>
                <a:prstGeom prst="trapezoid">
                  <a:avLst>
                    <a:gd name="adj" fmla="val 7738"/>
                  </a:avLst>
                </a:prstGeom>
                <a:solidFill>
                  <a:srgbClr val="1F7246"/>
                </a:solidFill>
                <a:ln w="0">
                  <a:solidFill>
                    <a:schemeClr val="bg1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32B93370-EFE2-46D0-A66C-AF71BB99DDDF}"/>
                    </a:ext>
                  </a:extLst>
                </p:cNvPr>
                <p:cNvSpPr txBox="1"/>
                <p:nvPr/>
              </p:nvSpPr>
              <p:spPr>
                <a:xfrm>
                  <a:off x="3502228" y="2069176"/>
                  <a:ext cx="586841" cy="859355"/>
                </a:xfrm>
                <a:prstGeom prst="rect">
                  <a:avLst/>
                </a:prstGeom>
                <a:noFill/>
                <a:scene3d>
                  <a:camera prst="obliqueBottomLeft"/>
                  <a:lightRig rig="threePt" dir="t"/>
                </a:scene3d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b="1" dirty="0">
                      <a:solidFill>
                        <a:schemeClr val="bg1"/>
                      </a:solidFill>
                      <a:latin typeface="맑은 고딕" panose="020B0503020000020004" pitchFamily="50" charset="-127"/>
                      <a:ea typeface="맑은 고딕" panose="020B0503020000020004" pitchFamily="50" charset="-127"/>
                    </a:rPr>
                    <a:t>X</a:t>
                  </a:r>
                  <a:endParaRPr lang="ko-KR" altLang="en-US" sz="4000" b="1" dirty="0" err="1">
                    <a:solidFill>
                      <a:schemeClr val="bg1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</a:endParaRPr>
                </a:p>
              </p:txBody>
            </p:sp>
          </p:grpSp>
          <p:sp>
            <p:nvSpPr>
              <p:cNvPr id="167" name="직사각형 166">
                <a:extLst>
                  <a:ext uri="{FF2B5EF4-FFF2-40B4-BE49-F238E27FC236}">
                    <a16:creationId xmlns:a16="http://schemas.microsoft.com/office/drawing/2014/main" id="{48D86F6A-3806-4E31-B0F7-5032FA8C050D}"/>
                  </a:ext>
                </a:extLst>
              </p:cNvPr>
              <p:cNvSpPr/>
              <p:nvPr/>
            </p:nvSpPr>
            <p:spPr>
              <a:xfrm>
                <a:off x="3605949" y="2762409"/>
                <a:ext cx="1406392" cy="4109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1600" dirty="0">
                    <a:solidFill>
                      <a:srgbClr val="000000"/>
                    </a:solidFill>
                    <a:latin typeface="맑은 고딕" panose="020B0503020000020004" pitchFamily="50" charset="-127"/>
                    <a:ea typeface="맑은 고딕" panose="020B0503020000020004" pitchFamily="50" charset="-127"/>
                    <a:cs typeface="맑은 고딕" panose="020B0503020000020004" pitchFamily="50" charset="-127"/>
                  </a:rPr>
                  <a:t>Master.csv</a:t>
                </a:r>
                <a:endParaRPr lang="ko-KR" altLang="en-US" sz="1600" dirty="0">
                  <a:latin typeface="맑은 고딕" panose="020B0503020000020004" pitchFamily="50" charset="-127"/>
                  <a:ea typeface="맑은 고딕" panose="020B0503020000020004" pitchFamily="50" charset="-127"/>
                </a:endParaRPr>
              </a:p>
            </p:txBody>
          </p:sp>
        </p:grp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B210628-4CA2-4BA5-98D0-1C557917B075}"/>
                </a:ext>
              </a:extLst>
            </p:cNvPr>
            <p:cNvSpPr/>
            <p:nvPr/>
          </p:nvSpPr>
          <p:spPr>
            <a:xfrm>
              <a:off x="1671075" y="2890889"/>
              <a:ext cx="4722263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ko-KR" sz="1600" b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상품 가격</a:t>
              </a:r>
              <a:endParaRPr lang="en-US" altLang="ko-KR" sz="1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endParaRPr>
            </a:p>
            <a:p>
              <a:pPr algn="ctr"/>
              <a:r>
                <a:rPr lang="ko-KR" altLang="ko-KR" sz="14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(브랜드+ 소분류 별 평균가격)</a:t>
              </a:r>
            </a:p>
            <a:p>
              <a:pPr algn="ctr"/>
              <a:r>
                <a:rPr lang="ko-KR" altLang="ko-KR" sz="1600" b="1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상품 매출</a:t>
              </a:r>
              <a:endParaRPr lang="en-US" altLang="ko-KR" sz="1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상품가격</a:t>
              </a:r>
              <a:r>
                <a:rPr lang="ko-KR" altLang="ko-KR" sz="14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 * (브랜드 + 소분류 별 총 판매량</a:t>
              </a:r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)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3C9C77C-B115-425F-BEEC-7C23EFECEC4F}"/>
                </a:ext>
              </a:extLst>
            </p:cNvPr>
            <p:cNvSpPr/>
            <p:nvPr/>
          </p:nvSpPr>
          <p:spPr>
            <a:xfrm>
              <a:off x="1928395" y="5597866"/>
              <a:ext cx="110715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성별</a:t>
              </a:r>
              <a:endPara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endParaRPr>
            </a:p>
            <a:p>
              <a:pPr algn="ctr"/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연령대</a:t>
              </a:r>
              <a:endPara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B16363-4296-4647-9119-4E5D30D69D50}"/>
                </a:ext>
              </a:extLst>
            </p:cNvPr>
            <p:cNvSpPr/>
            <p:nvPr/>
          </p:nvSpPr>
          <p:spPr>
            <a:xfrm>
              <a:off x="3129265" y="5612644"/>
              <a:ext cx="1887798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접속 지역</a:t>
              </a:r>
              <a:r>
                <a:rPr lang="en-US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, </a:t>
              </a:r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접속 기계</a:t>
              </a:r>
              <a:endPara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endParaRPr>
            </a:p>
            <a:p>
              <a:pPr algn="ctr"/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접속 날짜</a:t>
              </a:r>
              <a:r>
                <a:rPr lang="en-US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, </a:t>
              </a:r>
              <a:r>
                <a:rPr lang="ko-KR" altLang="en-US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세션 시간</a:t>
              </a:r>
              <a:endPara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열람 페이지 뷰 수</a:t>
              </a:r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 </a:t>
              </a:r>
              <a:endPara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E83F9D6-428E-42E3-866B-925084971D7A}"/>
                </a:ext>
              </a:extLst>
            </p:cNvPr>
            <p:cNvSpPr/>
            <p:nvPr/>
          </p:nvSpPr>
          <p:spPr>
            <a:xfrm>
              <a:off x="5126130" y="5597866"/>
              <a:ext cx="115561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대분류</a:t>
              </a:r>
              <a:endPara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endParaRPr>
            </a:p>
            <a:p>
              <a:pPr algn="ctr"/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중분류</a:t>
              </a:r>
              <a:endPara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endParaRPr>
            </a:p>
            <a:p>
              <a:pPr algn="ctr"/>
              <a:r>
                <a:rPr lang="ko-KR" altLang="ko-KR" sz="16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맑은 고딕" panose="020B0503020000020004" pitchFamily="50" charset="-127"/>
                </a:rPr>
                <a:t>소분류</a:t>
              </a: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33AD9575-8FE7-4B88-9944-6F0AFFD3B8BE}"/>
              </a:ext>
            </a:extLst>
          </p:cNvPr>
          <p:cNvGrpSpPr/>
          <p:nvPr/>
        </p:nvGrpSpPr>
        <p:grpSpPr>
          <a:xfrm>
            <a:off x="6652096" y="1456227"/>
            <a:ext cx="4400407" cy="2095464"/>
            <a:chOff x="789720" y="1936036"/>
            <a:chExt cx="2549058" cy="2815847"/>
          </a:xfrm>
        </p:grpSpPr>
        <p:sp>
          <p:nvSpPr>
            <p:cNvPr id="83" name="Freeform 59">
              <a:extLst>
                <a:ext uri="{FF2B5EF4-FFF2-40B4-BE49-F238E27FC236}">
                  <a16:creationId xmlns:a16="http://schemas.microsoft.com/office/drawing/2014/main" id="{BC547272-BD5C-47FB-8BCC-2379C7CB6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720" y="1936036"/>
              <a:ext cx="2549058" cy="2815847"/>
            </a:xfrm>
            <a:custGeom>
              <a:avLst/>
              <a:gdLst>
                <a:gd name="T0" fmla="*/ 60 w 1241"/>
                <a:gd name="T1" fmla="*/ 0 h 1177"/>
                <a:gd name="T2" fmla="*/ 1181 w 1241"/>
                <a:gd name="T3" fmla="*/ 0 h 1177"/>
                <a:gd name="T4" fmla="*/ 1200 w 1241"/>
                <a:gd name="T5" fmla="*/ 2 h 1177"/>
                <a:gd name="T6" fmla="*/ 1216 w 1241"/>
                <a:gd name="T7" fmla="*/ 12 h 1177"/>
                <a:gd name="T8" fmla="*/ 1229 w 1241"/>
                <a:gd name="T9" fmla="*/ 25 h 1177"/>
                <a:gd name="T10" fmla="*/ 1238 w 1241"/>
                <a:gd name="T11" fmla="*/ 40 h 1177"/>
                <a:gd name="T12" fmla="*/ 1241 w 1241"/>
                <a:gd name="T13" fmla="*/ 60 h 1177"/>
                <a:gd name="T14" fmla="*/ 1241 w 1241"/>
                <a:gd name="T15" fmla="*/ 1177 h 1177"/>
                <a:gd name="T16" fmla="*/ 0 w 1241"/>
                <a:gd name="T17" fmla="*/ 1177 h 1177"/>
                <a:gd name="T18" fmla="*/ 0 w 1241"/>
                <a:gd name="T19" fmla="*/ 60 h 1177"/>
                <a:gd name="T20" fmla="*/ 2 w 1241"/>
                <a:gd name="T21" fmla="*/ 40 h 1177"/>
                <a:gd name="T22" fmla="*/ 12 w 1241"/>
                <a:gd name="T23" fmla="*/ 25 h 1177"/>
                <a:gd name="T24" fmla="*/ 25 w 1241"/>
                <a:gd name="T25" fmla="*/ 12 h 1177"/>
                <a:gd name="T26" fmla="*/ 40 w 1241"/>
                <a:gd name="T27" fmla="*/ 2 h 1177"/>
                <a:gd name="T28" fmla="*/ 60 w 1241"/>
                <a:gd name="T29" fmla="*/ 0 h 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1" h="1177">
                  <a:moveTo>
                    <a:pt x="60" y="0"/>
                  </a:moveTo>
                  <a:lnTo>
                    <a:pt x="1181" y="0"/>
                  </a:lnTo>
                  <a:lnTo>
                    <a:pt x="1200" y="2"/>
                  </a:lnTo>
                  <a:lnTo>
                    <a:pt x="1216" y="12"/>
                  </a:lnTo>
                  <a:lnTo>
                    <a:pt x="1229" y="25"/>
                  </a:lnTo>
                  <a:lnTo>
                    <a:pt x="1238" y="40"/>
                  </a:lnTo>
                  <a:lnTo>
                    <a:pt x="1241" y="60"/>
                  </a:lnTo>
                  <a:lnTo>
                    <a:pt x="1241" y="1177"/>
                  </a:lnTo>
                  <a:lnTo>
                    <a:pt x="0" y="1177"/>
                  </a:lnTo>
                  <a:lnTo>
                    <a:pt x="0" y="60"/>
                  </a:lnTo>
                  <a:lnTo>
                    <a:pt x="2" y="40"/>
                  </a:lnTo>
                  <a:lnTo>
                    <a:pt x="12" y="25"/>
                  </a:lnTo>
                  <a:lnTo>
                    <a:pt x="25" y="12"/>
                  </a:lnTo>
                  <a:lnTo>
                    <a:pt x="40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Freeform 60">
              <a:extLst>
                <a:ext uri="{FF2B5EF4-FFF2-40B4-BE49-F238E27FC236}">
                  <a16:creationId xmlns:a16="http://schemas.microsoft.com/office/drawing/2014/main" id="{88EC2A17-4E50-4789-AD5F-47934DF918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720" y="1936036"/>
              <a:ext cx="2549058" cy="211566"/>
            </a:xfrm>
            <a:custGeom>
              <a:avLst/>
              <a:gdLst>
                <a:gd name="T0" fmla="*/ 60 w 1241"/>
                <a:gd name="T1" fmla="*/ 0 h 103"/>
                <a:gd name="T2" fmla="*/ 1181 w 1241"/>
                <a:gd name="T3" fmla="*/ 0 h 103"/>
                <a:gd name="T4" fmla="*/ 1200 w 1241"/>
                <a:gd name="T5" fmla="*/ 2 h 103"/>
                <a:gd name="T6" fmla="*/ 1216 w 1241"/>
                <a:gd name="T7" fmla="*/ 12 h 103"/>
                <a:gd name="T8" fmla="*/ 1229 w 1241"/>
                <a:gd name="T9" fmla="*/ 25 h 103"/>
                <a:gd name="T10" fmla="*/ 1238 w 1241"/>
                <a:gd name="T11" fmla="*/ 40 h 103"/>
                <a:gd name="T12" fmla="*/ 1241 w 1241"/>
                <a:gd name="T13" fmla="*/ 60 h 103"/>
                <a:gd name="T14" fmla="*/ 1241 w 1241"/>
                <a:gd name="T15" fmla="*/ 103 h 103"/>
                <a:gd name="T16" fmla="*/ 0 w 1241"/>
                <a:gd name="T17" fmla="*/ 103 h 103"/>
                <a:gd name="T18" fmla="*/ 0 w 1241"/>
                <a:gd name="T19" fmla="*/ 60 h 103"/>
                <a:gd name="T20" fmla="*/ 2 w 1241"/>
                <a:gd name="T21" fmla="*/ 40 h 103"/>
                <a:gd name="T22" fmla="*/ 12 w 1241"/>
                <a:gd name="T23" fmla="*/ 25 h 103"/>
                <a:gd name="T24" fmla="*/ 25 w 1241"/>
                <a:gd name="T25" fmla="*/ 12 h 103"/>
                <a:gd name="T26" fmla="*/ 40 w 1241"/>
                <a:gd name="T27" fmla="*/ 2 h 103"/>
                <a:gd name="T28" fmla="*/ 60 w 1241"/>
                <a:gd name="T2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1" h="103">
                  <a:moveTo>
                    <a:pt x="60" y="0"/>
                  </a:moveTo>
                  <a:lnTo>
                    <a:pt x="1181" y="0"/>
                  </a:lnTo>
                  <a:lnTo>
                    <a:pt x="1200" y="2"/>
                  </a:lnTo>
                  <a:lnTo>
                    <a:pt x="1216" y="12"/>
                  </a:lnTo>
                  <a:lnTo>
                    <a:pt x="1229" y="25"/>
                  </a:lnTo>
                  <a:lnTo>
                    <a:pt x="1238" y="40"/>
                  </a:lnTo>
                  <a:lnTo>
                    <a:pt x="1241" y="60"/>
                  </a:lnTo>
                  <a:lnTo>
                    <a:pt x="1241" y="103"/>
                  </a:lnTo>
                  <a:lnTo>
                    <a:pt x="0" y="103"/>
                  </a:lnTo>
                  <a:lnTo>
                    <a:pt x="0" y="60"/>
                  </a:lnTo>
                  <a:lnTo>
                    <a:pt x="2" y="40"/>
                  </a:lnTo>
                  <a:lnTo>
                    <a:pt x="12" y="25"/>
                  </a:lnTo>
                  <a:lnTo>
                    <a:pt x="25" y="12"/>
                  </a:lnTo>
                  <a:lnTo>
                    <a:pt x="40" y="2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61">
              <a:extLst>
                <a:ext uri="{FF2B5EF4-FFF2-40B4-BE49-F238E27FC236}">
                  <a16:creationId xmlns:a16="http://schemas.microsoft.com/office/drawing/2014/main" id="{27F5C1D8-18F2-4F7D-BC1E-F411531B776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339" y="2033928"/>
              <a:ext cx="57513" cy="86406"/>
            </a:xfrm>
            <a:custGeom>
              <a:avLst/>
              <a:gdLst>
                <a:gd name="T0" fmla="*/ 14 w 28"/>
                <a:gd name="T1" fmla="*/ 0 h 29"/>
                <a:gd name="T2" fmla="*/ 19 w 28"/>
                <a:gd name="T3" fmla="*/ 0 h 29"/>
                <a:gd name="T4" fmla="*/ 23 w 28"/>
                <a:gd name="T5" fmla="*/ 3 h 29"/>
                <a:gd name="T6" fmla="*/ 26 w 28"/>
                <a:gd name="T7" fmla="*/ 5 h 29"/>
                <a:gd name="T8" fmla="*/ 28 w 28"/>
                <a:gd name="T9" fmla="*/ 9 h 29"/>
                <a:gd name="T10" fmla="*/ 28 w 28"/>
                <a:gd name="T11" fmla="*/ 14 h 29"/>
                <a:gd name="T12" fmla="*/ 28 w 28"/>
                <a:gd name="T13" fmla="*/ 18 h 29"/>
                <a:gd name="T14" fmla="*/ 26 w 28"/>
                <a:gd name="T15" fmla="*/ 22 h 29"/>
                <a:gd name="T16" fmla="*/ 23 w 28"/>
                <a:gd name="T17" fmla="*/ 26 h 29"/>
                <a:gd name="T18" fmla="*/ 19 w 28"/>
                <a:gd name="T19" fmla="*/ 27 h 29"/>
                <a:gd name="T20" fmla="*/ 14 w 28"/>
                <a:gd name="T21" fmla="*/ 29 h 29"/>
                <a:gd name="T22" fmla="*/ 10 w 28"/>
                <a:gd name="T23" fmla="*/ 27 h 29"/>
                <a:gd name="T24" fmla="*/ 6 w 28"/>
                <a:gd name="T25" fmla="*/ 26 h 29"/>
                <a:gd name="T26" fmla="*/ 2 w 28"/>
                <a:gd name="T27" fmla="*/ 22 h 29"/>
                <a:gd name="T28" fmla="*/ 1 w 28"/>
                <a:gd name="T29" fmla="*/ 18 h 29"/>
                <a:gd name="T30" fmla="*/ 0 w 28"/>
                <a:gd name="T31" fmla="*/ 14 h 29"/>
                <a:gd name="T32" fmla="*/ 1 w 28"/>
                <a:gd name="T33" fmla="*/ 9 h 29"/>
                <a:gd name="T34" fmla="*/ 2 w 28"/>
                <a:gd name="T35" fmla="*/ 5 h 29"/>
                <a:gd name="T36" fmla="*/ 6 w 28"/>
                <a:gd name="T37" fmla="*/ 3 h 29"/>
                <a:gd name="T38" fmla="*/ 10 w 28"/>
                <a:gd name="T39" fmla="*/ 0 h 29"/>
                <a:gd name="T40" fmla="*/ 14 w 28"/>
                <a:gd name="T4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9">
                  <a:moveTo>
                    <a:pt x="14" y="0"/>
                  </a:moveTo>
                  <a:lnTo>
                    <a:pt x="19" y="0"/>
                  </a:lnTo>
                  <a:lnTo>
                    <a:pt x="23" y="3"/>
                  </a:lnTo>
                  <a:lnTo>
                    <a:pt x="26" y="5"/>
                  </a:lnTo>
                  <a:lnTo>
                    <a:pt x="28" y="9"/>
                  </a:lnTo>
                  <a:lnTo>
                    <a:pt x="28" y="14"/>
                  </a:lnTo>
                  <a:lnTo>
                    <a:pt x="28" y="18"/>
                  </a:lnTo>
                  <a:lnTo>
                    <a:pt x="26" y="22"/>
                  </a:lnTo>
                  <a:lnTo>
                    <a:pt x="23" y="26"/>
                  </a:lnTo>
                  <a:lnTo>
                    <a:pt x="19" y="27"/>
                  </a:lnTo>
                  <a:lnTo>
                    <a:pt x="14" y="29"/>
                  </a:lnTo>
                  <a:lnTo>
                    <a:pt x="10" y="27"/>
                  </a:lnTo>
                  <a:lnTo>
                    <a:pt x="6" y="26"/>
                  </a:lnTo>
                  <a:lnTo>
                    <a:pt x="2" y="22"/>
                  </a:lnTo>
                  <a:lnTo>
                    <a:pt x="1" y="18"/>
                  </a:lnTo>
                  <a:lnTo>
                    <a:pt x="0" y="14"/>
                  </a:lnTo>
                  <a:lnTo>
                    <a:pt x="1" y="9"/>
                  </a:lnTo>
                  <a:lnTo>
                    <a:pt x="2" y="5"/>
                  </a:lnTo>
                  <a:lnTo>
                    <a:pt x="6" y="3"/>
                  </a:lnTo>
                  <a:lnTo>
                    <a:pt x="10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9BF21"/>
            </a:solidFill>
            <a:ln w="0">
              <a:solidFill>
                <a:srgbClr val="F9BF21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Freeform 62">
              <a:extLst>
                <a:ext uri="{FF2B5EF4-FFF2-40B4-BE49-F238E27FC236}">
                  <a16:creationId xmlns:a16="http://schemas.microsoft.com/office/drawing/2014/main" id="{2DDF6015-F029-4EE0-86ED-F59F56268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854" y="2033928"/>
              <a:ext cx="59568" cy="86406"/>
            </a:xfrm>
            <a:custGeom>
              <a:avLst/>
              <a:gdLst>
                <a:gd name="T0" fmla="*/ 14 w 29"/>
                <a:gd name="T1" fmla="*/ 0 h 29"/>
                <a:gd name="T2" fmla="*/ 18 w 29"/>
                <a:gd name="T3" fmla="*/ 0 h 29"/>
                <a:gd name="T4" fmla="*/ 22 w 29"/>
                <a:gd name="T5" fmla="*/ 3 h 29"/>
                <a:gd name="T6" fmla="*/ 26 w 29"/>
                <a:gd name="T7" fmla="*/ 5 h 29"/>
                <a:gd name="T8" fmla="*/ 27 w 29"/>
                <a:gd name="T9" fmla="*/ 9 h 29"/>
                <a:gd name="T10" fmla="*/ 29 w 29"/>
                <a:gd name="T11" fmla="*/ 14 h 29"/>
                <a:gd name="T12" fmla="*/ 27 w 29"/>
                <a:gd name="T13" fmla="*/ 18 h 29"/>
                <a:gd name="T14" fmla="*/ 26 w 29"/>
                <a:gd name="T15" fmla="*/ 22 h 29"/>
                <a:gd name="T16" fmla="*/ 22 w 29"/>
                <a:gd name="T17" fmla="*/ 26 h 29"/>
                <a:gd name="T18" fmla="*/ 18 w 29"/>
                <a:gd name="T19" fmla="*/ 27 h 29"/>
                <a:gd name="T20" fmla="*/ 14 w 29"/>
                <a:gd name="T21" fmla="*/ 29 h 29"/>
                <a:gd name="T22" fmla="*/ 9 w 29"/>
                <a:gd name="T23" fmla="*/ 27 h 29"/>
                <a:gd name="T24" fmla="*/ 5 w 29"/>
                <a:gd name="T25" fmla="*/ 26 h 29"/>
                <a:gd name="T26" fmla="*/ 2 w 29"/>
                <a:gd name="T27" fmla="*/ 22 h 29"/>
                <a:gd name="T28" fmla="*/ 0 w 29"/>
                <a:gd name="T29" fmla="*/ 18 h 29"/>
                <a:gd name="T30" fmla="*/ 0 w 29"/>
                <a:gd name="T31" fmla="*/ 14 h 29"/>
                <a:gd name="T32" fmla="*/ 0 w 29"/>
                <a:gd name="T33" fmla="*/ 9 h 29"/>
                <a:gd name="T34" fmla="*/ 2 w 29"/>
                <a:gd name="T35" fmla="*/ 5 h 29"/>
                <a:gd name="T36" fmla="*/ 5 w 29"/>
                <a:gd name="T37" fmla="*/ 3 h 29"/>
                <a:gd name="T38" fmla="*/ 9 w 29"/>
                <a:gd name="T39" fmla="*/ 0 h 29"/>
                <a:gd name="T40" fmla="*/ 14 w 29"/>
                <a:gd name="T4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9">
                  <a:moveTo>
                    <a:pt x="14" y="0"/>
                  </a:moveTo>
                  <a:lnTo>
                    <a:pt x="18" y="0"/>
                  </a:lnTo>
                  <a:lnTo>
                    <a:pt x="22" y="3"/>
                  </a:lnTo>
                  <a:lnTo>
                    <a:pt x="26" y="5"/>
                  </a:lnTo>
                  <a:lnTo>
                    <a:pt x="27" y="9"/>
                  </a:lnTo>
                  <a:lnTo>
                    <a:pt x="29" y="14"/>
                  </a:lnTo>
                  <a:lnTo>
                    <a:pt x="27" y="18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7"/>
                  </a:lnTo>
                  <a:lnTo>
                    <a:pt x="14" y="29"/>
                  </a:lnTo>
                  <a:lnTo>
                    <a:pt x="9" y="27"/>
                  </a:lnTo>
                  <a:lnTo>
                    <a:pt x="5" y="26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9"/>
                  </a:lnTo>
                  <a:lnTo>
                    <a:pt x="2" y="5"/>
                  </a:lnTo>
                  <a:lnTo>
                    <a:pt x="5" y="3"/>
                  </a:lnTo>
                  <a:lnTo>
                    <a:pt x="9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F2B53"/>
            </a:solidFill>
            <a:ln w="0">
              <a:solidFill>
                <a:srgbClr val="FF2B53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63">
              <a:extLst>
                <a:ext uri="{FF2B5EF4-FFF2-40B4-BE49-F238E27FC236}">
                  <a16:creationId xmlns:a16="http://schemas.microsoft.com/office/drawing/2014/main" id="{3B5734BA-6E68-4698-82B8-87FCEE13B6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880" y="2033928"/>
              <a:ext cx="59568" cy="86406"/>
            </a:xfrm>
            <a:custGeom>
              <a:avLst/>
              <a:gdLst>
                <a:gd name="T0" fmla="*/ 14 w 29"/>
                <a:gd name="T1" fmla="*/ 0 h 29"/>
                <a:gd name="T2" fmla="*/ 18 w 29"/>
                <a:gd name="T3" fmla="*/ 0 h 29"/>
                <a:gd name="T4" fmla="*/ 22 w 29"/>
                <a:gd name="T5" fmla="*/ 3 h 29"/>
                <a:gd name="T6" fmla="*/ 26 w 29"/>
                <a:gd name="T7" fmla="*/ 5 h 29"/>
                <a:gd name="T8" fmla="*/ 27 w 29"/>
                <a:gd name="T9" fmla="*/ 9 h 29"/>
                <a:gd name="T10" fmla="*/ 29 w 29"/>
                <a:gd name="T11" fmla="*/ 14 h 29"/>
                <a:gd name="T12" fmla="*/ 27 w 29"/>
                <a:gd name="T13" fmla="*/ 18 h 29"/>
                <a:gd name="T14" fmla="*/ 26 w 29"/>
                <a:gd name="T15" fmla="*/ 22 h 29"/>
                <a:gd name="T16" fmla="*/ 22 w 29"/>
                <a:gd name="T17" fmla="*/ 26 h 29"/>
                <a:gd name="T18" fmla="*/ 18 w 29"/>
                <a:gd name="T19" fmla="*/ 27 h 29"/>
                <a:gd name="T20" fmla="*/ 14 w 29"/>
                <a:gd name="T21" fmla="*/ 29 h 29"/>
                <a:gd name="T22" fmla="*/ 9 w 29"/>
                <a:gd name="T23" fmla="*/ 27 h 29"/>
                <a:gd name="T24" fmla="*/ 5 w 29"/>
                <a:gd name="T25" fmla="*/ 26 h 29"/>
                <a:gd name="T26" fmla="*/ 2 w 29"/>
                <a:gd name="T27" fmla="*/ 22 h 29"/>
                <a:gd name="T28" fmla="*/ 0 w 29"/>
                <a:gd name="T29" fmla="*/ 18 h 29"/>
                <a:gd name="T30" fmla="*/ 0 w 29"/>
                <a:gd name="T31" fmla="*/ 14 h 29"/>
                <a:gd name="T32" fmla="*/ 0 w 29"/>
                <a:gd name="T33" fmla="*/ 9 h 29"/>
                <a:gd name="T34" fmla="*/ 2 w 29"/>
                <a:gd name="T35" fmla="*/ 5 h 29"/>
                <a:gd name="T36" fmla="*/ 5 w 29"/>
                <a:gd name="T37" fmla="*/ 3 h 29"/>
                <a:gd name="T38" fmla="*/ 9 w 29"/>
                <a:gd name="T39" fmla="*/ 0 h 29"/>
                <a:gd name="T40" fmla="*/ 14 w 29"/>
                <a:gd name="T4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" h="29">
                  <a:moveTo>
                    <a:pt x="14" y="0"/>
                  </a:moveTo>
                  <a:lnTo>
                    <a:pt x="18" y="0"/>
                  </a:lnTo>
                  <a:lnTo>
                    <a:pt x="22" y="3"/>
                  </a:lnTo>
                  <a:lnTo>
                    <a:pt x="26" y="5"/>
                  </a:lnTo>
                  <a:lnTo>
                    <a:pt x="27" y="9"/>
                  </a:lnTo>
                  <a:lnTo>
                    <a:pt x="29" y="14"/>
                  </a:lnTo>
                  <a:lnTo>
                    <a:pt x="27" y="18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7"/>
                  </a:lnTo>
                  <a:lnTo>
                    <a:pt x="14" y="29"/>
                  </a:lnTo>
                  <a:lnTo>
                    <a:pt x="9" y="27"/>
                  </a:lnTo>
                  <a:lnTo>
                    <a:pt x="5" y="26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9"/>
                  </a:lnTo>
                  <a:lnTo>
                    <a:pt x="2" y="5"/>
                  </a:lnTo>
                  <a:lnTo>
                    <a:pt x="5" y="3"/>
                  </a:lnTo>
                  <a:lnTo>
                    <a:pt x="9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63FF42"/>
            </a:solidFill>
            <a:ln w="0">
              <a:solidFill>
                <a:srgbClr val="63FF42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Freeform 64">
              <a:extLst>
                <a:ext uri="{FF2B5EF4-FFF2-40B4-BE49-F238E27FC236}">
                  <a16:creationId xmlns:a16="http://schemas.microsoft.com/office/drawing/2014/main" id="{624BA93B-0569-44C6-94DB-65DCEDB15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5715" y="1981224"/>
              <a:ext cx="1679866" cy="172812"/>
            </a:xfrm>
            <a:custGeom>
              <a:avLst/>
              <a:gdLst>
                <a:gd name="T0" fmla="*/ 30 w 799"/>
                <a:gd name="T1" fmla="*/ 0 h 60"/>
                <a:gd name="T2" fmla="*/ 769 w 799"/>
                <a:gd name="T3" fmla="*/ 0 h 60"/>
                <a:gd name="T4" fmla="*/ 781 w 799"/>
                <a:gd name="T5" fmla="*/ 3 h 60"/>
                <a:gd name="T6" fmla="*/ 791 w 799"/>
                <a:gd name="T7" fmla="*/ 9 h 60"/>
                <a:gd name="T8" fmla="*/ 798 w 799"/>
                <a:gd name="T9" fmla="*/ 18 h 60"/>
                <a:gd name="T10" fmla="*/ 799 w 799"/>
                <a:gd name="T11" fmla="*/ 30 h 60"/>
                <a:gd name="T12" fmla="*/ 798 w 799"/>
                <a:gd name="T13" fmla="*/ 42 h 60"/>
                <a:gd name="T14" fmla="*/ 791 w 799"/>
                <a:gd name="T15" fmla="*/ 51 h 60"/>
                <a:gd name="T16" fmla="*/ 781 w 799"/>
                <a:gd name="T17" fmla="*/ 58 h 60"/>
                <a:gd name="T18" fmla="*/ 769 w 799"/>
                <a:gd name="T19" fmla="*/ 60 h 60"/>
                <a:gd name="T20" fmla="*/ 30 w 799"/>
                <a:gd name="T21" fmla="*/ 60 h 60"/>
                <a:gd name="T22" fmla="*/ 19 w 799"/>
                <a:gd name="T23" fmla="*/ 58 h 60"/>
                <a:gd name="T24" fmla="*/ 9 w 799"/>
                <a:gd name="T25" fmla="*/ 51 h 60"/>
                <a:gd name="T26" fmla="*/ 3 w 799"/>
                <a:gd name="T27" fmla="*/ 42 h 60"/>
                <a:gd name="T28" fmla="*/ 0 w 799"/>
                <a:gd name="T29" fmla="*/ 30 h 60"/>
                <a:gd name="T30" fmla="*/ 3 w 799"/>
                <a:gd name="T31" fmla="*/ 18 h 60"/>
                <a:gd name="T32" fmla="*/ 9 w 799"/>
                <a:gd name="T33" fmla="*/ 9 h 60"/>
                <a:gd name="T34" fmla="*/ 19 w 799"/>
                <a:gd name="T35" fmla="*/ 3 h 60"/>
                <a:gd name="T36" fmla="*/ 30 w 799"/>
                <a:gd name="T3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99" h="60">
                  <a:moveTo>
                    <a:pt x="30" y="0"/>
                  </a:moveTo>
                  <a:lnTo>
                    <a:pt x="769" y="0"/>
                  </a:lnTo>
                  <a:lnTo>
                    <a:pt x="781" y="3"/>
                  </a:lnTo>
                  <a:lnTo>
                    <a:pt x="791" y="9"/>
                  </a:lnTo>
                  <a:lnTo>
                    <a:pt x="798" y="18"/>
                  </a:lnTo>
                  <a:lnTo>
                    <a:pt x="799" y="30"/>
                  </a:lnTo>
                  <a:lnTo>
                    <a:pt x="798" y="42"/>
                  </a:lnTo>
                  <a:lnTo>
                    <a:pt x="791" y="51"/>
                  </a:lnTo>
                  <a:lnTo>
                    <a:pt x="781" y="58"/>
                  </a:lnTo>
                  <a:lnTo>
                    <a:pt x="769" y="60"/>
                  </a:lnTo>
                  <a:lnTo>
                    <a:pt x="30" y="60"/>
                  </a:lnTo>
                  <a:lnTo>
                    <a:pt x="19" y="58"/>
                  </a:lnTo>
                  <a:lnTo>
                    <a:pt x="9" y="51"/>
                  </a:lnTo>
                  <a:lnTo>
                    <a:pt x="3" y="42"/>
                  </a:lnTo>
                  <a:lnTo>
                    <a:pt x="0" y="30"/>
                  </a:lnTo>
                  <a:lnTo>
                    <a:pt x="3" y="18"/>
                  </a:lnTo>
                  <a:lnTo>
                    <a:pt x="9" y="9"/>
                  </a:lnTo>
                  <a:lnTo>
                    <a:pt x="19" y="3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solidFill>
                <a:srgbClr val="F2F5F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89" name="Picture 2" descr="ê´ë ¨ ì´ë¯¸ì§">
            <a:extLst>
              <a:ext uri="{FF2B5EF4-FFF2-40B4-BE49-F238E27FC236}">
                <a16:creationId xmlns:a16="http://schemas.microsoft.com/office/drawing/2014/main" id="{2F1AF0F7-BFB7-4025-818E-81F3B2E2C7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5" b="3661"/>
          <a:stretch/>
        </p:blipFill>
        <p:spPr bwMode="auto">
          <a:xfrm>
            <a:off x="8869148" y="4761788"/>
            <a:ext cx="2335491" cy="1706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EA2FFE43-4C42-4C94-9B7A-F819EB1A0394}"/>
              </a:ext>
            </a:extLst>
          </p:cNvPr>
          <p:cNvSpPr/>
          <p:nvPr/>
        </p:nvSpPr>
        <p:spPr>
          <a:xfrm>
            <a:off x="7517535" y="1417907"/>
            <a:ext cx="27504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웹</a:t>
            </a:r>
            <a:r>
              <a:rPr lang="en-US" altLang="ko-KR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크롤링</a:t>
            </a:r>
            <a:r>
              <a:rPr lang="en-US" altLang="ko-KR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팅글</a:t>
            </a:r>
            <a:r>
              <a:rPr lang="en-US" altLang="ko-KR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위키피디아</a:t>
            </a:r>
            <a:r>
              <a:rPr lang="en-US" altLang="ko-KR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4800CE32-DB6B-454C-956C-26A584BA0CD9}"/>
              </a:ext>
            </a:extLst>
          </p:cNvPr>
          <p:cNvSpPr/>
          <p:nvPr/>
        </p:nvSpPr>
        <p:spPr>
          <a:xfrm>
            <a:off x="7680439" y="1616417"/>
            <a:ext cx="2412000" cy="180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5B48C9FF-80B1-486C-AAE8-A0CDCC026AC8}"/>
              </a:ext>
            </a:extLst>
          </p:cNvPr>
          <p:cNvSpPr/>
          <p:nvPr/>
        </p:nvSpPr>
        <p:spPr>
          <a:xfrm>
            <a:off x="6590120" y="3794326"/>
            <a:ext cx="293728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rPr>
              <a:t>팅글</a:t>
            </a:r>
            <a:endParaRPr lang="en-US" altLang="ko-KR" sz="16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맑은 고딕" panose="020B0503020000020004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시청률 상위 </a:t>
            </a:r>
            <a:r>
              <a: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r>
              <a: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개 드라마의</a:t>
            </a:r>
            <a:endParaRPr lang="en-US" altLang="ko-KR" sz="16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PPL </a:t>
            </a:r>
            <a:r>
              <a: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상품 </a:t>
            </a:r>
            <a:r>
              <a: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드라마별 최대 </a:t>
            </a:r>
            <a:r>
              <a: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300</a:t>
            </a:r>
            <a:r>
              <a: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개</a:t>
            </a:r>
            <a:r>
              <a: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6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sz="16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맑은 고딕" panose="020B050302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65133C2-1C0D-4D27-B5B4-F96ED8BE7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6646" y="1746143"/>
            <a:ext cx="2658186" cy="180663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DA51F3E-DF54-4EA1-844E-EAECEC95CD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3755" y="1746143"/>
            <a:ext cx="2348748" cy="180663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284544D-7E47-47D7-9070-AF3940658D5C}"/>
              </a:ext>
            </a:extLst>
          </p:cNvPr>
          <p:cNvSpPr/>
          <p:nvPr/>
        </p:nvSpPr>
        <p:spPr>
          <a:xfrm>
            <a:off x="6594718" y="3507938"/>
            <a:ext cx="37569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수집 기간 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2018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4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 9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endParaRPr lang="en-US" altLang="ko-KR" sz="16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BC1C7F23-CAD3-451D-BCBC-EA93EE8585D3}"/>
              </a:ext>
            </a:extLst>
          </p:cNvPr>
          <p:cNvSpPr/>
          <p:nvPr/>
        </p:nvSpPr>
        <p:spPr>
          <a:xfrm>
            <a:off x="9364832" y="3794326"/>
            <a:ext cx="18318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위키피디아</a:t>
            </a:r>
            <a:endParaRPr lang="en-US" altLang="ko-KR" sz="1600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드라마 목록</a:t>
            </a:r>
            <a:r>
              <a: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시청률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344825ED-64CE-4FB9-BE93-58B29774024D}"/>
              </a:ext>
            </a:extLst>
          </p:cNvPr>
          <p:cNvSpPr/>
          <p:nvPr/>
        </p:nvSpPr>
        <p:spPr>
          <a:xfrm>
            <a:off x="6724094" y="3980464"/>
            <a:ext cx="324000" cy="108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893A7A6B-1082-4775-AEC8-347064182D5C}"/>
              </a:ext>
            </a:extLst>
          </p:cNvPr>
          <p:cNvSpPr/>
          <p:nvPr/>
        </p:nvSpPr>
        <p:spPr>
          <a:xfrm>
            <a:off x="9484524" y="3982556"/>
            <a:ext cx="828000" cy="108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C7E3B8D2-BAE9-4797-90EF-7DDFF758F95F}"/>
              </a:ext>
            </a:extLst>
          </p:cNvPr>
          <p:cNvSpPr/>
          <p:nvPr/>
        </p:nvSpPr>
        <p:spPr>
          <a:xfrm>
            <a:off x="6621713" y="4862662"/>
            <a:ext cx="23753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NAVER </a:t>
            </a:r>
            <a:r>
              <a:rPr lang="ko-KR" altLang="en-US" b="1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데이터랩</a:t>
            </a:r>
            <a:r>
              <a:rPr lang="ko-KR" altLang="en-US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endParaRPr lang="ko-KR" altLang="en-US" b="1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0DC3B40E-DB50-4FF3-994B-81702A4CEEF3}"/>
              </a:ext>
            </a:extLst>
          </p:cNvPr>
          <p:cNvSpPr/>
          <p:nvPr/>
        </p:nvSpPr>
        <p:spPr>
          <a:xfrm>
            <a:off x="6808446" y="5075064"/>
            <a:ext cx="2052000" cy="180000"/>
          </a:xfrm>
          <a:prstGeom prst="rect">
            <a:avLst/>
          </a:prstGeom>
          <a:solidFill>
            <a:srgbClr val="FFE60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00134B8-CDEB-45FA-88FD-86092557E6A7}"/>
              </a:ext>
            </a:extLst>
          </p:cNvPr>
          <p:cNvSpPr/>
          <p:nvPr/>
        </p:nvSpPr>
        <p:spPr>
          <a:xfrm>
            <a:off x="7337354" y="5293779"/>
            <a:ext cx="15930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브랜드</a:t>
            </a:r>
            <a:r>
              <a:rPr lang="en-US" altLang="ko-KR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6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카테고리</a:t>
            </a:r>
            <a:endParaRPr lang="en-US" altLang="ko-KR" sz="16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r"/>
            <a:r>
              <a:rPr lang="ko-KR" altLang="en-US" sz="16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맑은 고딕" panose="020B0503020000020004" pitchFamily="50" charset="-127"/>
              </a:rPr>
              <a:t>검색수</a:t>
            </a:r>
            <a:endParaRPr lang="ko-KR" altLang="en-US" sz="16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맑은 고딕" panose="020B0503020000020004" pitchFamily="50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D9150DDF-6DF9-4D5E-AB84-04808AE66E1A}"/>
              </a:ext>
            </a:extLst>
          </p:cNvPr>
          <p:cNvSpPr/>
          <p:nvPr/>
        </p:nvSpPr>
        <p:spPr>
          <a:xfrm>
            <a:off x="5182102" y="6182232"/>
            <a:ext cx="37569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수집 기간 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2018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4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 </a:t>
            </a:r>
            <a:r>
              <a:rPr lang="en-US" altLang="ko-KR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~ 9</a:t>
            </a:r>
            <a:r>
              <a:rPr lang="ko-KR" altLang="en-US" sz="160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월</a:t>
            </a:r>
            <a:endParaRPr lang="en-US" altLang="ko-KR" sz="1600" dirty="0">
              <a:solidFill>
                <a:srgbClr val="00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4616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i="1" dirty="0" smtClean="0">
            <a:solidFill>
              <a:srgbClr val="AD9173"/>
            </a:solidFill>
            <a:latin typeface="KoPub돋움체 Medium" panose="02020603020101020101" pitchFamily="18" charset="-127"/>
            <a:ea typeface="KoPub돋움체 Medium" panose="020206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06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1526</TotalTime>
  <Words>2358</Words>
  <Application>Microsoft Office PowerPoint</Application>
  <PresentationFormat>와이드스크린</PresentationFormat>
  <Paragraphs>558</Paragraphs>
  <Slides>25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나눔손글씨 펜</vt:lpstr>
      <vt:lpstr>맑은 고딕</vt:lpstr>
      <vt:lpstr>Cambria Math</vt:lpstr>
      <vt:lpstr>Arial</vt:lpstr>
      <vt:lpstr>나눔고딕 ExtraBold</vt:lpstr>
      <vt:lpstr>Office 테마</vt:lpstr>
      <vt:lpstr>106_Office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Hyein Kwon</dc:creator>
  <cp:lastModifiedBy>doohong min</cp:lastModifiedBy>
  <cp:revision>279</cp:revision>
  <dcterms:created xsi:type="dcterms:W3CDTF">2019-01-08T18:04:48Z</dcterms:created>
  <dcterms:modified xsi:type="dcterms:W3CDTF">2019-01-13T16:31:18Z</dcterms:modified>
</cp:coreProperties>
</file>

<file path=docProps/thumbnail.jpeg>
</file>